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5" r:id="rId9"/>
    <p:sldId id="264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9" r:id="rId23"/>
    <p:sldId id="278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8" r:id="rId32"/>
    <p:sldId id="289" r:id="rId33"/>
    <p:sldId id="290" r:id="rId34"/>
    <p:sldId id="291" r:id="rId35"/>
    <p:sldId id="293" r:id="rId36"/>
    <p:sldId id="294" r:id="rId37"/>
    <p:sldId id="295" r:id="rId38"/>
    <p:sldId id="296" r:id="rId39"/>
    <p:sldId id="297" r:id="rId40"/>
    <p:sldId id="298" r:id="rId41"/>
    <p:sldId id="299" r:id="rId42"/>
    <p:sldId id="300" r:id="rId43"/>
    <p:sldId id="301" r:id="rId44"/>
    <p:sldId id="302" r:id="rId45"/>
    <p:sldId id="303" r:id="rId46"/>
    <p:sldId id="304" r:id="rId47"/>
    <p:sldId id="305" r:id="rId48"/>
    <p:sldId id="306" r:id="rId49"/>
    <p:sldId id="307" r:id="rId50"/>
    <p:sldId id="308" r:id="rId51"/>
    <p:sldId id="309" r:id="rId52"/>
    <p:sldId id="310" r:id="rId53"/>
    <p:sldId id="311" r:id="rId54"/>
    <p:sldId id="312" r:id="rId55"/>
    <p:sldId id="313" r:id="rId56"/>
    <p:sldId id="314" r:id="rId57"/>
    <p:sldId id="315" r:id="rId58"/>
    <p:sldId id="316" r:id="rId59"/>
    <p:sldId id="317" r:id="rId60"/>
    <p:sldId id="318" r:id="rId61"/>
    <p:sldId id="319" r:id="rId62"/>
    <p:sldId id="320" r:id="rId63"/>
    <p:sldId id="321" r:id="rId64"/>
    <p:sldId id="322" r:id="rId65"/>
    <p:sldId id="323" r:id="rId66"/>
    <p:sldId id="324" r:id="rId67"/>
    <p:sldId id="325" r:id="rId68"/>
    <p:sldId id="327" r:id="rId69"/>
    <p:sldId id="328" r:id="rId70"/>
    <p:sldId id="329" r:id="rId71"/>
    <p:sldId id="330" r:id="rId72"/>
    <p:sldId id="331" r:id="rId73"/>
    <p:sldId id="332" r:id="rId74"/>
    <p:sldId id="333" r:id="rId75"/>
    <p:sldId id="334" r:id="rId76"/>
    <p:sldId id="335" r:id="rId77"/>
    <p:sldId id="336" r:id="rId78"/>
    <p:sldId id="337" r:id="rId79"/>
    <p:sldId id="338" r:id="rId80"/>
    <p:sldId id="340" r:id="rId81"/>
    <p:sldId id="339" r:id="rId82"/>
    <p:sldId id="341" r:id="rId83"/>
    <p:sldId id="342" r:id="rId84"/>
    <p:sldId id="343" r:id="rId85"/>
    <p:sldId id="344" r:id="rId86"/>
    <p:sldId id="348" r:id="rId87"/>
    <p:sldId id="347" r:id="rId88"/>
    <p:sldId id="349" r:id="rId89"/>
    <p:sldId id="350" r:id="rId90"/>
    <p:sldId id="351" r:id="rId91"/>
    <p:sldId id="352" r:id="rId92"/>
    <p:sldId id="354" r:id="rId93"/>
    <p:sldId id="355" r:id="rId94"/>
    <p:sldId id="356" r:id="rId95"/>
    <p:sldId id="366" r:id="rId96"/>
    <p:sldId id="357" r:id="rId97"/>
    <p:sldId id="358" r:id="rId98"/>
    <p:sldId id="359" r:id="rId99"/>
    <p:sldId id="360" r:id="rId100"/>
    <p:sldId id="361" r:id="rId101"/>
    <p:sldId id="362" r:id="rId102"/>
    <p:sldId id="363" r:id="rId103"/>
    <p:sldId id="364" r:id="rId104"/>
    <p:sldId id="365" r:id="rId105"/>
    <p:sldId id="367" r:id="rId106"/>
    <p:sldId id="368" r:id="rId107"/>
    <p:sldId id="369" r:id="rId108"/>
    <p:sldId id="370" r:id="rId109"/>
    <p:sldId id="371" r:id="rId110"/>
    <p:sldId id="372" r:id="rId111"/>
    <p:sldId id="373" r:id="rId112"/>
    <p:sldId id="374" r:id="rId113"/>
    <p:sldId id="375" r:id="rId114"/>
    <p:sldId id="376" r:id="rId115"/>
    <p:sldId id="377" r:id="rId116"/>
    <p:sldId id="378" r:id="rId117"/>
    <p:sldId id="379" r:id="rId118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30" autoAdjust="0"/>
    <p:restoredTop sz="94660"/>
  </p:normalViewPr>
  <p:slideViewPr>
    <p:cSldViewPr snapToGrid="0">
      <p:cViewPr varScale="1">
        <p:scale>
          <a:sx n="71" d="100"/>
          <a:sy n="71" d="100"/>
        </p:scale>
        <p:origin x="69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FFD2031-E86B-4F6E-A2BB-9F53C40118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60D9FCE-F928-46DE-ADB8-428CAB7F3C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CF4E9D2-A454-451D-B798-C53C4D1C91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B53AC-B1AF-442D-BF15-E513E947232C}" type="datetimeFigureOut">
              <a:rPr lang="pt-BR" smtClean="0"/>
              <a:t>04/11/2024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624C2CD-DA90-4BA4-9041-95198F29B3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BD135AC-A3A4-482D-93C4-44172A77D8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8A0F3-CF62-4C6B-A924-6050F5BBC93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195382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A72672-C3B2-4604-80F4-F9490C20B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B725E3AA-5FBA-4205-930E-312067275A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BC54791-3EE8-4DDB-AA40-07960DDB84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B53AC-B1AF-442D-BF15-E513E947232C}" type="datetimeFigureOut">
              <a:rPr lang="pt-BR" smtClean="0"/>
              <a:t>04/11/2024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47C74E5-085D-400A-AFF7-43DE471E5D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26D83C3-8095-4140-B033-9E5582C7A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8A0F3-CF62-4C6B-A924-6050F5BBC93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205601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D5406CFF-E3BB-4DAA-92AA-55D57F64FA2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78CA8681-37D9-4E81-AF42-EF743DEBBE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DD9E79F-9155-4071-A075-7AA80D1010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B53AC-B1AF-442D-BF15-E513E947232C}" type="datetimeFigureOut">
              <a:rPr lang="pt-BR" smtClean="0"/>
              <a:t>04/11/2024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D434CDD-355B-404F-9674-B80730E9D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9B5E40E-2A05-486C-B5F8-2FA62E9A3E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8A0F3-CF62-4C6B-A924-6050F5BBC93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436205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D1ED2F-52E1-417A-9459-A78ED5FD7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076CBD3-201E-48FD-B494-2943761A89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B9C4613-814D-4048-820A-AB1329A3F2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B53AC-B1AF-442D-BF15-E513E947232C}" type="datetimeFigureOut">
              <a:rPr lang="pt-BR" smtClean="0"/>
              <a:t>04/11/2024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A76BFF1-46DF-405A-9D26-250E374053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1658A0F-70BC-401D-932D-EC9F84DAA3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8A0F3-CF62-4C6B-A924-6050F5BBC93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860732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59E606-32A6-411F-8E47-23C63D4F0A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B6A95DD-3DE2-4B63-BB55-48E3C5736E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F131736-56E0-4652-89E3-CA2D27D83A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B53AC-B1AF-442D-BF15-E513E947232C}" type="datetimeFigureOut">
              <a:rPr lang="pt-BR" smtClean="0"/>
              <a:t>04/11/2024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EFB6CFB-2E3E-4A9B-A6AE-5DC3C675F8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937D219-2EEE-47F0-85CF-806F0671E8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8A0F3-CF62-4C6B-A924-6050F5BBC93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370891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F57647-1078-4FEF-BC42-34FAF2541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E328C42-E2EF-4D84-9F2A-CA9DF72E1F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C31F370C-2469-4348-BF1C-08F5345360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30F79915-8366-47B5-BCA3-D24A9B6586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B53AC-B1AF-442D-BF15-E513E947232C}" type="datetimeFigureOut">
              <a:rPr lang="pt-BR" smtClean="0"/>
              <a:t>04/11/2024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7D2BAD0-19D3-4F48-A311-7C20A7C7C8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B421862-4C42-410E-9764-B3AC19EF2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8A0F3-CF62-4C6B-A924-6050F5BBC93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954256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12F9BD-5D15-4E53-991E-3DC863DF3B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9DC6C4E-9E35-4DB1-8513-22713AFE74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64376A0E-7EB4-4A76-8B38-12B3AE8488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534C2DAA-F7C5-4353-879A-5966B8AB04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43A174B4-ECA8-4304-8E5A-33F0757B65C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35E6CF35-FCFE-4B5D-8AE0-481E45E3DC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B53AC-B1AF-442D-BF15-E513E947232C}" type="datetimeFigureOut">
              <a:rPr lang="pt-BR" smtClean="0"/>
              <a:t>04/11/2024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53F24371-8146-4A77-95E7-F7DE857680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D8BB7A92-16CF-4FA6-A9B8-B7ABC7439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8A0F3-CF62-4C6B-A924-6050F5BBC93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723102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BA63EBE-5322-4CEA-8DC0-D0502B1D2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6391F284-BC4E-458D-A9AB-09A3B89682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B53AC-B1AF-442D-BF15-E513E947232C}" type="datetimeFigureOut">
              <a:rPr lang="pt-BR" smtClean="0"/>
              <a:t>04/11/2024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7B330C02-9ED7-421B-ADE7-C869729A42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62F65437-DF6C-42D0-9E28-506D2492B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8A0F3-CF62-4C6B-A924-6050F5BBC93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522024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FE896A91-9964-47A5-A8F6-1167A35D83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B53AC-B1AF-442D-BF15-E513E947232C}" type="datetimeFigureOut">
              <a:rPr lang="pt-BR" smtClean="0"/>
              <a:t>04/11/2024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A9DAC583-3EC9-40D8-BEA4-AC91D5368D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A7B01D6C-7C50-48B4-9108-BD26EDB458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8A0F3-CF62-4C6B-A924-6050F5BBC93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194275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7A6049-D636-4412-93AB-4B0D57C16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3C06736-FDA7-4962-9CE4-9465D29615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8219D7A-6EEC-4424-88A3-B0A50408EE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859088D-3B92-4AEE-8F6B-94D0A44FE7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B53AC-B1AF-442D-BF15-E513E947232C}" type="datetimeFigureOut">
              <a:rPr lang="pt-BR" smtClean="0"/>
              <a:t>04/11/2024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214D43E-7F20-4A3B-AE49-7C4C17DF75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FF5609C-4A6F-4BAB-8D06-BAACE5423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8A0F3-CF62-4C6B-A924-6050F5BBC93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514399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CEB50BC-4D05-45F4-8EE4-D6F8C4E102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45218CDF-6D2C-4465-A605-D9723B9FABC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68796DB-0BCD-4F5A-A88E-4205C3A34F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B1062B0-BABE-43C4-8A80-D5B1A83BC5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B53AC-B1AF-442D-BF15-E513E947232C}" type="datetimeFigureOut">
              <a:rPr lang="pt-BR" smtClean="0"/>
              <a:t>04/11/2024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7BBBB5F-1CB3-447E-AFFB-B2BA47C336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369F0750-8D52-4283-96AC-1108A2215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8A0F3-CF62-4C6B-A924-6050F5BBC93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388222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2B411B7B-0050-4AA5-8D3F-68FDD71EDA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A2B697B-41A1-40F1-B11D-2EFF3D14A4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1CE846D-0A20-4777-95AD-E100491568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8B53AC-B1AF-442D-BF15-E513E947232C}" type="datetimeFigureOut">
              <a:rPr lang="pt-BR" smtClean="0"/>
              <a:t>04/11/2024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BE56EBA-B941-4363-B565-9CA40F1335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6FBFE10-8360-490B-A268-4A483315C6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F8A0F3-CF62-4C6B-A924-6050F5BBC93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595875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vision.fe.uni-lj.si/cvww2016/proceedings/papers/05.pdf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hyperlink" Target="https://vision.fe.uni-lj.si/cvww2016/proceedings/papers/05.pdf" TargetMode="Externa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c-IW1CwAqE4?feature=oembed" TargetMode="Externa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F706A7-181F-4C41-B113-EA9942EF071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b="1" dirty="0"/>
              <a:t>Visão Computacional com </a:t>
            </a:r>
            <a:r>
              <a:rPr lang="pt-BR" b="1" dirty="0" err="1"/>
              <a:t>OpenCV</a:t>
            </a:r>
            <a:r>
              <a:rPr lang="pt-BR" b="1" dirty="0"/>
              <a:t> e </a:t>
            </a:r>
            <a:r>
              <a:rPr lang="pt-BR" b="1" dirty="0" err="1"/>
              <a:t>MediaPipe</a:t>
            </a:r>
            <a:endParaRPr lang="pt-BR" b="1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8F485F9-935B-4058-B1B6-1A98D1B362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08558" y="3509963"/>
            <a:ext cx="9144000" cy="1655762"/>
          </a:xfrm>
        </p:spPr>
        <p:txBody>
          <a:bodyPr/>
          <a:lstStyle/>
          <a:p>
            <a:r>
              <a:rPr lang="pt-BR" dirty="0"/>
              <a:t>Vamos Conversar e </a:t>
            </a:r>
            <a:r>
              <a:rPr lang="pt-BR" dirty="0" err="1"/>
              <a:t>Codar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55434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11B0B69-FF45-CB9B-600D-DA4D87574C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Passo 8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5D3DE9A-F7A2-2192-0BD1-9BA88D956F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Ao rodar novamente nosso código de visualização do </a:t>
            </a:r>
            <a:r>
              <a:rPr lang="pt-BR" dirty="0" err="1"/>
              <a:t>MediaPipe</a:t>
            </a:r>
            <a:r>
              <a:rPr lang="pt-BR" dirty="0"/>
              <a:t>.</a:t>
            </a:r>
          </a:p>
          <a:p>
            <a:r>
              <a:rPr lang="pt-BR" dirty="0"/>
              <a:t>Mais uma vez, uma janela de vídeo foi aberta com o meu rosto detectado. </a:t>
            </a:r>
          </a:p>
          <a:p>
            <a:r>
              <a:rPr lang="pt-BR" dirty="0"/>
              <a:t>É possível observar uma série de pontos. </a:t>
            </a:r>
          </a:p>
          <a:p>
            <a:r>
              <a:rPr lang="pt-BR" dirty="0"/>
              <a:t>Eles são vermelhos</a:t>
            </a:r>
          </a:p>
          <a:p>
            <a:r>
              <a:rPr lang="pt-BR" dirty="0"/>
              <a:t> Envolta, há uma linha/moldura branca. </a:t>
            </a:r>
          </a:p>
          <a:p>
            <a:r>
              <a:rPr lang="pt-BR" dirty="0"/>
              <a:t>Isso dificulta a visualização. 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8146D75-1D4A-3E75-481F-A23A3C4C3F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0639" y="2926631"/>
            <a:ext cx="4377279" cy="3555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76414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429426-6BDD-16C7-C5C5-90B48269F1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6D91116-5B4A-4D87-4943-94AF8C9FB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Ponto 83 – Verificando pontos da boca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981536A-9F34-C877-8BB9-DBE0EBAF8A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Durante a construção do projeto, conseguimos: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Identificar os pontos dos olhos.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Definir um índice para verificar se olho está aberto.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Produzir uma mensagem de alerta se olho ficar fechado muito tempo.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0181994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AC587B-9700-2A45-9ABA-123BE9C667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BC13E9-726D-1637-F41F-0B1D2FA2A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Ponto 83 – Verificando pontos da boca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2FEF783-68F0-11C1-02A6-79F46B72CF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Durante a construção do projeto, conseguimos: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Identificar os pontos dos olhos.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Definir um índice para verificar se olho está aberto.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Produzir uma mensagem de alerta se olho ficar fechado muito tempo.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9261840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BDE773-8292-CEA2-831B-0AB4865D75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2EED95B-8BF3-4464-EF6E-4C22A1560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Ponto 83 – Verificando pontos da boca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FB202D4-83E2-D284-1D06-1549688708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Durante a construção do projeto, conseguimos: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Identificar os pontos dos olhos.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Definir um índice para verificar se olho está aberto.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Produzir uma mensagem de alerta se olho ficar fechado muito tempo.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6126488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7FD5FF-EE26-2FA2-2103-4426E0B632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1A5C7E-1880-8A7F-AB0B-8877EF7FB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Ponto 83 – Verificando pontos da boca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ED0C052-8681-81D5-A15A-3A9F3822A5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Durante a construção do projeto, conseguimos: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Identificar os pontos dos olhos.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Definir um índice para verificar se olho está aberto.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Produzir uma mensagem de alerta se olho ficar fechado muito tempo.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12575991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1D22BD-9B92-9DA3-D6D7-0D8BA29FF4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FC75FD-903F-B712-13B8-FD4A00756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Ponto 83 – Verificando pontos da boca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66F392D-38AE-C8B8-D2D1-35CAB8EBC0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Durante a construção do projeto, conseguimos: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Identificar os pontos dos olhos.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Definir um índice para verificar se olho está aberto.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Produzir uma mensagem de alerta se olho ficar fechado muito tempo.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6754347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6B76A255-6BA4-3E2A-100B-5C03CAC4DA80}"/>
              </a:ext>
            </a:extLst>
          </p:cNvPr>
          <p:cNvSpPr txBox="1"/>
          <p:nvPr/>
        </p:nvSpPr>
        <p:spPr>
          <a:xfrm>
            <a:off x="3046880" y="538806"/>
            <a:ext cx="6098240" cy="175432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pt-BR" dirty="0"/>
              <a:t>Precisamos verificar a abertura da boca, porque quase ninguém dorme sorrindo ou gargalhando. </a:t>
            </a:r>
          </a:p>
          <a:p>
            <a:pPr marL="342900" indent="-342900">
              <a:buFont typeface="+mj-lt"/>
              <a:buAutoNum type="arabicPeriod"/>
            </a:pPr>
            <a:r>
              <a:rPr lang="pt-BR" dirty="0"/>
              <a:t>Geralmente, as pessoas dormem com o rosto relaxado. </a:t>
            </a:r>
          </a:p>
          <a:p>
            <a:pPr marL="342900" indent="-342900">
              <a:buFont typeface="+mj-lt"/>
              <a:buAutoNum type="arabicPeriod"/>
            </a:pPr>
            <a:r>
              <a:rPr lang="pt-BR" dirty="0"/>
              <a:t>Agora fecharemos a janela de vídeo e calcularemos a abertura da boca.</a:t>
            </a:r>
          </a:p>
          <a:p>
            <a:pPr marL="342900" indent="-342900">
              <a:buFont typeface="+mj-lt"/>
              <a:buAutoNum type="arabicPeriod"/>
            </a:pPr>
            <a:r>
              <a:rPr lang="pt-BR" dirty="0"/>
              <a:t>Para isso, utilizamos os pontos da boca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ADD0A0E-A720-F05E-C340-4A197A149E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9070" y="2540092"/>
            <a:ext cx="6496050" cy="3552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08361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C2F50FF-FF0F-0EFA-B952-97202C2D8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Passo 84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0DF1C66-458F-538C-0C63-1B746CEA81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Temos </a:t>
            </a:r>
            <a:r>
              <a:rPr lang="pt-BR" b="1" u="sng" dirty="0"/>
              <a:t>8 pontos </a:t>
            </a:r>
            <a:r>
              <a:rPr lang="pt-BR" dirty="0"/>
              <a:t>especificamente na boca. </a:t>
            </a:r>
          </a:p>
          <a:p>
            <a:r>
              <a:rPr lang="pt-BR" dirty="0"/>
              <a:t>Nós realizaremos um cálculo similar ao EAR, utilizando esses pontos. O</a:t>
            </a:r>
            <a:r>
              <a:rPr lang="pt-BR" u="sng" dirty="0"/>
              <a:t> </a:t>
            </a:r>
            <a:r>
              <a:rPr lang="pt-BR" b="1" u="sng" dirty="0"/>
              <a:t>MAR</a:t>
            </a:r>
            <a:r>
              <a:rPr lang="pt-BR" u="sng" dirty="0"/>
              <a:t> </a:t>
            </a:r>
            <a:r>
              <a:rPr lang="pt-BR" dirty="0"/>
              <a:t>ou </a:t>
            </a:r>
            <a:r>
              <a:rPr lang="pt-BR" b="1" u="sng" dirty="0" err="1"/>
              <a:t>Mouth</a:t>
            </a:r>
            <a:r>
              <a:rPr lang="pt-BR" b="1" u="sng" dirty="0"/>
              <a:t> </a:t>
            </a:r>
            <a:r>
              <a:rPr lang="pt-BR" b="1" u="sng" dirty="0" err="1"/>
              <a:t>Aspect</a:t>
            </a:r>
            <a:r>
              <a:rPr lang="pt-BR" b="1" u="sng" dirty="0"/>
              <a:t> </a:t>
            </a:r>
            <a:r>
              <a:rPr lang="pt-BR" b="1" u="sng" dirty="0" err="1"/>
              <a:t>Ratio</a:t>
            </a:r>
            <a:r>
              <a:rPr lang="pt-BR" u="sng" dirty="0"/>
              <a:t> </a:t>
            </a:r>
            <a:r>
              <a:rPr lang="pt-BR" dirty="0"/>
              <a:t>(Em tradução livre: Proporção da boca)</a:t>
            </a:r>
          </a:p>
          <a:p>
            <a:r>
              <a:rPr lang="pt-BR" dirty="0"/>
              <a:t> Funciona exatamente como o EAR, mas para as coordenadas da boca. </a:t>
            </a:r>
          </a:p>
        </p:txBody>
      </p:sp>
    </p:spTree>
    <p:extLst>
      <p:ext uri="{BB962C8B-B14F-4D97-AF65-F5344CB8AC3E}">
        <p14:creationId xmlns:p14="http://schemas.microsoft.com/office/powerpoint/2010/main" val="21088174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4A9072-90D0-89A1-8FC4-83AAC0380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Passo 85 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48E96D3-A5CD-F91F-CE18-C01549823E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Nosso primeiro passo é encontrar os pontos que estão indicados na imagem no </a:t>
            </a:r>
            <a:r>
              <a:rPr lang="pt-BR" dirty="0" err="1"/>
              <a:t>MediaPipe</a:t>
            </a:r>
            <a:r>
              <a:rPr lang="pt-BR" dirty="0"/>
              <a:t>. </a:t>
            </a:r>
          </a:p>
          <a:p>
            <a:r>
              <a:rPr lang="pt-BR" dirty="0"/>
              <a:t>Então, temos que identificar esses pontos e mostrá-los na tela, assim como fizemos para o EAR.</a:t>
            </a:r>
          </a:p>
          <a:p>
            <a:r>
              <a:rPr lang="pt-BR" dirty="0"/>
              <a:t>Então, criaremos um novo código.</a:t>
            </a:r>
          </a:p>
          <a:p>
            <a:r>
              <a:rPr lang="pt-BR" dirty="0"/>
              <a:t>Dentro dela, faremos uma lista com os pontos da boca, exatamente os que são indicados na imagem : </a:t>
            </a:r>
            <a:r>
              <a:rPr lang="pt-BR" u="sng" dirty="0"/>
              <a:t>82, 87, 13, 14, 312, 317, 308 e 78</a:t>
            </a:r>
            <a:r>
              <a:rPr lang="pt-BR" dirty="0"/>
              <a:t>. 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6F52ABD-308C-DA85-CB73-2548E1564C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3153" y="4955254"/>
            <a:ext cx="2892238" cy="15818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910305894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3D1F4B-2D81-6A83-5348-379FCC95E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Passo 86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32B0AFF-B57D-75CA-05E3-4F2CDBCBC5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D124285-6EFF-7315-4CA4-FC314C53F6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10586684" cy="3056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256756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448F55-6150-985B-77AE-90C998A74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Passo 87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25A58BE-DE21-AA90-0D1A-1EDD5419F7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pt-BR" dirty="0"/>
              <a:t>Nessa célula, temos o </a:t>
            </a:r>
            <a:r>
              <a:rPr lang="pt-BR" b="1" dirty="0" err="1"/>
              <a:t>p_boca</a:t>
            </a:r>
            <a:r>
              <a:rPr lang="pt-BR" dirty="0"/>
              <a:t>, variável que guardará a lista, igual aos valores dos pontos. </a:t>
            </a:r>
          </a:p>
          <a:p>
            <a:r>
              <a:rPr lang="pt-BR" dirty="0"/>
              <a:t>Vamos rodar esse código para que a variável seja criada.</a:t>
            </a:r>
          </a:p>
          <a:p>
            <a:r>
              <a:rPr lang="pt-BR" dirty="0"/>
              <a:t>Agora, adicionaremos esses pontos na nossa visualização. </a:t>
            </a:r>
          </a:p>
          <a:p>
            <a:r>
              <a:rPr lang="pt-BR" dirty="0"/>
              <a:t>Nós já preparamos um código de verificação das coordenadas presentes nos pontos dos olhos. </a:t>
            </a:r>
          </a:p>
          <a:p>
            <a:r>
              <a:rPr lang="pt-BR" dirty="0"/>
              <a:t>A partir desses valores, </a:t>
            </a:r>
            <a:r>
              <a:rPr lang="pt-BR" dirty="0" err="1"/>
              <a:t>desnormalizamos</a:t>
            </a:r>
            <a:r>
              <a:rPr lang="pt-BR" dirty="0"/>
              <a:t> o valor das coordenadas e colocamos um círculo em cada uma delas.</a:t>
            </a:r>
          </a:p>
          <a:p>
            <a:endParaRPr lang="pt-BR" dirty="0"/>
          </a:p>
          <a:p>
            <a:r>
              <a:rPr lang="pt-BR" dirty="0"/>
              <a:t>Lembrando que os pontos da boca são diferentes dos pontos dos olhos. Vamos copiar o código da condicional de verificação do id da coordenada para o id dos olhos. </a:t>
            </a:r>
          </a:p>
        </p:txBody>
      </p:sp>
    </p:spTree>
    <p:extLst>
      <p:ext uri="{BB962C8B-B14F-4D97-AF65-F5344CB8AC3E}">
        <p14:creationId xmlns:p14="http://schemas.microsoft.com/office/powerpoint/2010/main" val="27676065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D62F1A3-69F2-C7BB-AE2D-BD6E3EC50A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Passo 9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03EA363-287E-EC73-042E-45C1EED7CF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pt-BR" dirty="0"/>
              <a:t>Em algumas áreas, existe uma maior concentração de pontos.</a:t>
            </a:r>
          </a:p>
          <a:p>
            <a:r>
              <a:rPr lang="pt-BR" dirty="0"/>
              <a:t>Por exemplo, na região dos olhos, no nariz e na boca. </a:t>
            </a:r>
          </a:p>
          <a:p>
            <a:r>
              <a:rPr lang="pt-BR" dirty="0"/>
              <a:t>Nestas áreas, quase não dá para enxergá-los. </a:t>
            </a:r>
          </a:p>
          <a:p>
            <a:r>
              <a:rPr lang="pt-BR" dirty="0"/>
              <a:t>Você concorda que essa visualização não é tão interessante para uma análise mais profunda dos pontos, isto é, um entendimento melhor sobre o que o </a:t>
            </a:r>
            <a:r>
              <a:rPr lang="pt-BR" dirty="0" err="1"/>
              <a:t>MediaPipe</a:t>
            </a:r>
            <a:r>
              <a:rPr lang="pt-BR" dirty="0"/>
              <a:t> está coletando?</a:t>
            </a:r>
          </a:p>
          <a:p>
            <a:r>
              <a:rPr lang="pt-BR" dirty="0"/>
              <a:t>Precisamos melhorar essa visualização para alcançarmos uma análise mais assertiva sobre o que está acontecendo com os pontos na nossa face.</a:t>
            </a:r>
          </a:p>
          <a:p>
            <a:r>
              <a:rPr lang="pt-BR" dirty="0"/>
              <a:t>Então, vamos </a:t>
            </a:r>
            <a:r>
              <a:rPr lang="pt-BR" b="1" dirty="0"/>
              <a:t>alterar os pontos e como são mostrados</a:t>
            </a:r>
            <a:r>
              <a:rPr lang="pt-BR" dirty="0"/>
              <a:t>. </a:t>
            </a:r>
          </a:p>
          <a:p>
            <a:r>
              <a:rPr lang="pt-BR" dirty="0"/>
              <a:t>Podemos apertar "c" para fechar a janela. </a:t>
            </a:r>
          </a:p>
          <a:p>
            <a:r>
              <a:rPr lang="pt-BR" dirty="0"/>
              <a:t>Agora, vamos começar as melhorias na visualização dos pontos. </a:t>
            </a:r>
          </a:p>
          <a:p>
            <a:r>
              <a:rPr lang="pt-BR" dirty="0"/>
              <a:t>Nosso primeiro passo é retornar à linha onde criamos o desenho das nossas coordenadas. </a:t>
            </a:r>
          </a:p>
          <a:p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03985265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36233C-8668-85B5-2E84-E378728CF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Passo – 88 (copie o </a:t>
            </a:r>
            <a:r>
              <a:rPr lang="pt-BR" dirty="0" err="1"/>
              <a:t>if</a:t>
            </a:r>
            <a:r>
              <a:rPr lang="pt-BR" dirty="0"/>
              <a:t> dos olhos)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DE109B6-A7C8-AFBC-9FFD-D1DE1847F8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0BEF680-D354-C51E-41E2-3DF23CC316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9401175" cy="189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376515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FDBF59-9EFF-D7EA-0A06-37E378ED0A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853" y="476343"/>
            <a:ext cx="10515600" cy="1325563"/>
          </a:xfrm>
        </p:spPr>
        <p:txBody>
          <a:bodyPr/>
          <a:lstStyle/>
          <a:p>
            <a:r>
              <a:rPr lang="pt-BR" b="1" dirty="0"/>
              <a:t>Passo 99 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E9AA08F-E7EE-006E-65C7-26D3D200BC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742" y="1801906"/>
            <a:ext cx="11327352" cy="1958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249323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A1D76D-5F44-A5C1-F701-B6AB4E148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Passo 100 – Verificar o resultado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FA9441A-CAF7-67DE-A394-120052CE1B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98E201A-2067-8621-EC31-A5E6026478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223" y="1350963"/>
            <a:ext cx="6675293" cy="5300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620762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318B73-1E56-1B43-3928-7C0BFD9DCE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Passo 101 - MAR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DA91B3C-20AE-7B60-2B75-3ED224A372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Encontramos os pontos na nossa face e agora vamos definir o valor de MAR (</a:t>
            </a:r>
            <a:r>
              <a:rPr lang="pt-BR" dirty="0" err="1"/>
              <a:t>Mouth</a:t>
            </a:r>
            <a:r>
              <a:rPr lang="pt-BR" dirty="0"/>
              <a:t> </a:t>
            </a:r>
            <a:r>
              <a:rPr lang="pt-BR" dirty="0" err="1"/>
              <a:t>Aspect</a:t>
            </a:r>
            <a:r>
              <a:rPr lang="pt-BR" dirty="0"/>
              <a:t> </a:t>
            </a:r>
            <a:r>
              <a:rPr lang="pt-BR" dirty="0" err="1"/>
              <a:t>Ratio</a:t>
            </a:r>
            <a:r>
              <a:rPr lang="pt-BR" dirty="0"/>
              <a:t>) dentro do nosso código para aprimorá-lo cada vez mais. </a:t>
            </a:r>
          </a:p>
          <a:p>
            <a:r>
              <a:rPr lang="pt-BR" dirty="0"/>
              <a:t>A seguir, temos a equação de MAR: 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BC43764-D751-EA37-0061-C43E5F73F5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6033" y="3727075"/>
            <a:ext cx="9773473" cy="1490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323052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42455F1-D480-9DE5-2797-D88C20FC6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Passo - 102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027C20B-33D4-3B72-FF29-FF78DB4CF1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A equação é muito similar ao EAR.</a:t>
            </a:r>
          </a:p>
          <a:p>
            <a:r>
              <a:rPr lang="pt-BR" dirty="0"/>
              <a:t>O cálculo dos pontos ligados verticalmente se dá pela distância euclidiana entre eles. </a:t>
            </a:r>
          </a:p>
          <a:p>
            <a:r>
              <a:rPr lang="pt-BR" dirty="0"/>
              <a:t>São seis pontos: 82 e 87; 13 e 14; e 312 e 317. </a:t>
            </a:r>
          </a:p>
          <a:p>
            <a:r>
              <a:rPr lang="pt-BR" dirty="0"/>
              <a:t>Somamos os valores das distâncias euclidianas e dividimos por duas vezes a distância euclidiana entre os pontos das extremidades: 78 e 308. </a:t>
            </a:r>
          </a:p>
        </p:txBody>
      </p:sp>
    </p:spTree>
    <p:extLst>
      <p:ext uri="{BB962C8B-B14F-4D97-AF65-F5344CB8AC3E}">
        <p14:creationId xmlns:p14="http://schemas.microsoft.com/office/powerpoint/2010/main" val="321582860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E84653-3B5A-24BC-A866-C21A934E5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Passo 103 – Função para </a:t>
            </a:r>
            <a:r>
              <a:rPr lang="pt-BR" b="1" dirty="0"/>
              <a:t>MAR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EB2C7BB-E8E9-248A-618D-60A79C2C7E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Também faremos o cálculo de maneira bastante similar.</a:t>
            </a:r>
          </a:p>
          <a:p>
            <a:r>
              <a:rPr lang="pt-BR" dirty="0"/>
              <a:t>Nós criaremos uma linha de código para a nossa função </a:t>
            </a:r>
            <a:r>
              <a:rPr lang="pt-BR" b="1" dirty="0" err="1"/>
              <a:t>def</a:t>
            </a:r>
            <a:r>
              <a:rPr lang="pt-BR" b="1" dirty="0"/>
              <a:t> </a:t>
            </a:r>
            <a:r>
              <a:rPr lang="pt-BR" b="1" dirty="0" err="1"/>
              <a:t>calculo_mar</a:t>
            </a:r>
            <a:r>
              <a:rPr lang="pt-BR" b="1" dirty="0"/>
              <a:t>().</a:t>
            </a:r>
          </a:p>
          <a:p>
            <a:r>
              <a:rPr lang="pt-BR" dirty="0"/>
              <a:t>O </a:t>
            </a:r>
            <a:r>
              <a:rPr lang="pt-BR" b="1" dirty="0" err="1"/>
              <a:t>calculo_mar</a:t>
            </a:r>
            <a:r>
              <a:rPr lang="pt-BR" b="1" dirty="0"/>
              <a:t>() </a:t>
            </a:r>
            <a:r>
              <a:rPr lang="pt-BR" dirty="0"/>
              <a:t>receberá os pontos da face e da boca.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804CE5AE-0B61-0313-C9D4-E2B8159626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031" y="3887040"/>
            <a:ext cx="11674001" cy="1545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400713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60D1494A-ACA3-A6AE-D317-CF46958B75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950" y="1438626"/>
            <a:ext cx="11920100" cy="4625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48291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E09133-7805-F636-10E9-17144E174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Passo 104 - Testando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A30A93D-7E18-B228-CC7D-33BCDE6254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Vamos rodar o nosso código.</a:t>
            </a:r>
          </a:p>
          <a:p>
            <a:r>
              <a:rPr lang="pt-BR" dirty="0"/>
              <a:t> Abrimos a janela de vídeo e agora aparece o cálculo do valor de MAR integrado ao nosso projeto. </a:t>
            </a:r>
          </a:p>
          <a:p>
            <a:r>
              <a:rPr lang="pt-BR" dirty="0"/>
              <a:t>Quando estou de boca fechada, o MAR é zero. </a:t>
            </a:r>
          </a:p>
          <a:p>
            <a:r>
              <a:rPr lang="pt-BR" dirty="0"/>
              <a:t>Se abro a boca ou sorrio, o MAR aumenta.</a:t>
            </a:r>
          </a:p>
          <a:p>
            <a:r>
              <a:rPr lang="pt-BR" dirty="0"/>
              <a:t>Falta integrarmos esse novo valor ao cálculo de tempo em que os olhos estão fechados. </a:t>
            </a:r>
          </a:p>
        </p:txBody>
      </p:sp>
    </p:spTree>
    <p:extLst>
      <p:ext uri="{BB962C8B-B14F-4D97-AF65-F5344CB8AC3E}">
        <p14:creationId xmlns:p14="http://schemas.microsoft.com/office/powerpoint/2010/main" val="26899136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10CA434-6B53-441F-C65D-1DFC709F2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Passo 10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C2EDDF7-5418-3F7E-CEB0-24E0CA82C0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Nosso primeiro passo é retornar à linha onde criamos o desenho das nossas coordenadas.</a:t>
            </a:r>
          </a:p>
          <a:p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AED7EFF-064D-56D4-36C2-B40D3D7656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320" y="2883273"/>
            <a:ext cx="10123910" cy="1097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9857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B008F8A-250F-E10B-D93A-988CEAB78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7200" dirty="0"/>
              <a:t>Passo 11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5B55FFF-F53E-6970-6D57-04F09FF725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pt-BR" dirty="0"/>
              <a:t>Existe uma opção no </a:t>
            </a:r>
            <a:r>
              <a:rPr lang="pt-BR" dirty="0" err="1"/>
              <a:t>MediaPipe</a:t>
            </a:r>
            <a:r>
              <a:rPr lang="pt-BR" dirty="0"/>
              <a:t> </a:t>
            </a:r>
          </a:p>
          <a:p>
            <a:r>
              <a:rPr lang="pt-BR" dirty="0"/>
              <a:t>Que nos permite especificar a </a:t>
            </a:r>
            <a:r>
              <a:rPr lang="pt-BR" sz="7200" b="1" dirty="0">
                <a:solidFill>
                  <a:srgbClr val="FF0000"/>
                </a:solidFill>
              </a:rPr>
              <a:t>cor</a:t>
            </a:r>
            <a:r>
              <a:rPr lang="pt-BR" dirty="0"/>
              <a:t>.</a:t>
            </a:r>
          </a:p>
          <a:p>
            <a:r>
              <a:rPr lang="pt-BR" dirty="0"/>
              <a:t> A </a:t>
            </a:r>
            <a:r>
              <a:rPr lang="pt-BR" sz="4800" b="1" dirty="0"/>
              <a:t>grossura</a:t>
            </a:r>
            <a:r>
              <a:rPr lang="pt-BR" dirty="0"/>
              <a:t> </a:t>
            </a:r>
          </a:p>
          <a:p>
            <a:r>
              <a:rPr lang="pt-BR" dirty="0">
                <a:solidFill>
                  <a:schemeClr val="bg1">
                    <a:lumMod val="95000"/>
                  </a:schemeClr>
                </a:solidFill>
                <a:highlight>
                  <a:srgbClr val="FF0000"/>
                </a:highlight>
              </a:rPr>
              <a:t>do tamanho do círculo</a:t>
            </a:r>
          </a:p>
          <a:p>
            <a:r>
              <a:rPr lang="pt-BR" dirty="0"/>
              <a:t>De cada ponto do nosso rosto.</a:t>
            </a:r>
          </a:p>
          <a:p>
            <a:r>
              <a:rPr lang="pt-BR" dirty="0">
                <a:solidFill>
                  <a:schemeClr val="bg1">
                    <a:lumMod val="95000"/>
                  </a:schemeClr>
                </a:solidFill>
                <a:highlight>
                  <a:srgbClr val="000000"/>
                </a:highlight>
              </a:rPr>
              <a:t>Bem como a linha branca </a:t>
            </a:r>
          </a:p>
          <a:p>
            <a:r>
              <a:rPr lang="pt-BR" dirty="0">
                <a:solidFill>
                  <a:schemeClr val="bg1">
                    <a:lumMod val="95000"/>
                  </a:schemeClr>
                </a:solidFill>
                <a:highlight>
                  <a:srgbClr val="000000"/>
                </a:highlight>
              </a:rPr>
              <a:t>Que está em volta da nossa face</a:t>
            </a:r>
            <a:r>
              <a:rPr lang="pt-BR" dirty="0">
                <a:highlight>
                  <a:srgbClr val="000000"/>
                </a:highlight>
              </a:rPr>
              <a:t>. </a:t>
            </a:r>
          </a:p>
          <a:p>
            <a:r>
              <a:rPr lang="pt-BR" dirty="0"/>
              <a:t>Vamos rodar o código de novo </a:t>
            </a:r>
          </a:p>
          <a:p>
            <a:r>
              <a:rPr lang="pt-BR" dirty="0"/>
              <a:t>E observá-la com mais atenção. 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602B8F7-9962-89C9-3C83-28255B3E8A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7414" y="1048871"/>
            <a:ext cx="5430126" cy="4975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6028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D68D4B-97CC-D3C6-A12B-4F1D8DD145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Passo 12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7E5F682-D692-8A2D-415C-7A502D3E7D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A linha em branco conecta todos os pontos da nossa face e forma um círculo em volta do rosto. </a:t>
            </a:r>
          </a:p>
          <a:p>
            <a:r>
              <a:rPr lang="pt-BR" dirty="0"/>
              <a:t>Além dela, existe uma linha branca que contorna as sobrancelhas </a:t>
            </a:r>
          </a:p>
          <a:p>
            <a:r>
              <a:rPr lang="pt-BR" dirty="0"/>
              <a:t>E outra que contorna os olhos</a:t>
            </a:r>
          </a:p>
          <a:p>
            <a:r>
              <a:rPr lang="pt-BR" dirty="0"/>
              <a:t>Mas não conseguimos ver, porque estão cobertas pelos pontos vermelhos. </a:t>
            </a:r>
          </a:p>
        </p:txBody>
      </p:sp>
    </p:spTree>
    <p:extLst>
      <p:ext uri="{BB962C8B-B14F-4D97-AF65-F5344CB8AC3E}">
        <p14:creationId xmlns:p14="http://schemas.microsoft.com/office/powerpoint/2010/main" val="30436046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2E2110-EA71-51BF-79BD-0CEDD20D7D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Passo 13</a:t>
            </a:r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3B857664-9486-3A36-22DD-9BA7B2607B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Nossa primeira alteração será nos pontos em vermelho. </a:t>
            </a:r>
          </a:p>
          <a:p>
            <a:pPr lvl="1"/>
            <a:r>
              <a:rPr lang="pt-BR" dirty="0"/>
              <a:t>Podemos deixá-los menores e preenchidos com outra cor.</a:t>
            </a:r>
          </a:p>
          <a:p>
            <a:pPr lvl="1"/>
            <a:r>
              <a:rPr lang="pt-BR" dirty="0"/>
              <a:t>Para isso, usaremos o parâmetro </a:t>
            </a:r>
            <a:r>
              <a:rPr lang="pt-BR" dirty="0" err="1"/>
              <a:t>landmark_drawing_spec</a:t>
            </a:r>
            <a:r>
              <a:rPr lang="pt-BR" dirty="0"/>
              <a:t>, que será adicionado ao parâmetro </a:t>
            </a:r>
            <a:r>
              <a:rPr lang="pt-BR" dirty="0" err="1"/>
              <a:t>drawn_landmarks</a:t>
            </a:r>
            <a:r>
              <a:rPr lang="pt-BR" dirty="0"/>
              <a:t>().</a:t>
            </a:r>
          </a:p>
          <a:p>
            <a:r>
              <a:rPr lang="pt-BR" dirty="0"/>
              <a:t>Ao final dos parâmetros que já estão no método, passaremos vírgula e apertaremos "</a:t>
            </a:r>
            <a:r>
              <a:rPr lang="pt-BR" dirty="0" err="1"/>
              <a:t>Enter</a:t>
            </a:r>
            <a:r>
              <a:rPr lang="pt-BR" dirty="0"/>
              <a:t>".</a:t>
            </a:r>
          </a:p>
          <a:p>
            <a:r>
              <a:rPr lang="pt-BR" dirty="0"/>
              <a:t>Também apertaremos "TAB" para que o comando não fique na mesma </a:t>
            </a:r>
            <a:r>
              <a:rPr lang="pt-BR" dirty="0" err="1"/>
              <a:t>identação</a:t>
            </a:r>
            <a:r>
              <a:rPr lang="pt-BR" dirty="0"/>
              <a:t>. </a:t>
            </a:r>
          </a:p>
          <a:p>
            <a:r>
              <a:rPr lang="pt-BR" dirty="0"/>
              <a:t>Finalmente, adicionaremos o </a:t>
            </a:r>
            <a:r>
              <a:rPr lang="pt-BR" dirty="0" err="1"/>
              <a:t>landmark_drawing_spec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130012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1EB421A-35F9-4BF8-BBF8-D96DA82FF9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Passo 14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B8F92A09-E2BB-B846-09E3-3A5CE01252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8504" y="1873016"/>
            <a:ext cx="8900209" cy="1325563"/>
          </a:xfrm>
        </p:spPr>
      </p:pic>
    </p:spTree>
    <p:extLst>
      <p:ext uri="{BB962C8B-B14F-4D97-AF65-F5344CB8AC3E}">
        <p14:creationId xmlns:p14="http://schemas.microsoft.com/office/powerpoint/2010/main" val="22461556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61CB335-1A2C-8C32-E6A8-639F3158C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Passo 15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1D17BDF-8DDB-FCF5-00CE-1AB4451F34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Esse é o primeiro parâmetro com o qual trabalharemos para alterar a visualização dos pontos no nosso rosto. </a:t>
            </a:r>
          </a:p>
          <a:p>
            <a:r>
              <a:rPr lang="pt-BR" dirty="0"/>
              <a:t>Após isso, vamos chamar novamente o objeto </a:t>
            </a:r>
            <a:r>
              <a:rPr lang="pt-BR" dirty="0" err="1"/>
              <a:t>mp_drawing</a:t>
            </a:r>
            <a:r>
              <a:rPr lang="pt-BR" dirty="0"/>
              <a:t> e, em seguida, usaremos o método </a:t>
            </a:r>
            <a:r>
              <a:rPr lang="pt-BR" dirty="0" err="1"/>
              <a:t>DrawingSpec</a:t>
            </a:r>
            <a:r>
              <a:rPr lang="pt-BR" dirty="0"/>
              <a:t>(). </a:t>
            </a:r>
          </a:p>
          <a:p>
            <a:r>
              <a:rPr lang="pt-BR" dirty="0"/>
              <a:t>Nos parênteses, podemos especificar a cor de cada ponto.</a:t>
            </a:r>
          </a:p>
          <a:p>
            <a:r>
              <a:rPr lang="pt-BR" dirty="0"/>
              <a:t> Para isso, adicionaremos o parâmetro de cor: color.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804035BF-54A6-B160-C216-EDD4A23C68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1185" y="4848225"/>
            <a:ext cx="10850539" cy="624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7386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D23BB5-864F-81D6-9DDF-63F48F751B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Passo 16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541FFD3-5348-9254-6914-C36E5F2076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Depois de color, vamos usar o sinal de igual, abrir parênteses e </a:t>
            </a:r>
            <a:r>
              <a:rPr lang="pt-BR" dirty="0" err="1"/>
              <a:t>espeficiar</a:t>
            </a:r>
            <a:r>
              <a:rPr lang="pt-BR" dirty="0"/>
              <a:t> as cores em BGR, seguindo os tons de Blue (azul), Green (verde) e </a:t>
            </a:r>
            <a:r>
              <a:rPr lang="pt-BR" dirty="0" err="1"/>
              <a:t>Red</a:t>
            </a:r>
            <a:r>
              <a:rPr lang="pt-BR" dirty="0"/>
              <a:t> (vermelho). </a:t>
            </a:r>
          </a:p>
          <a:p>
            <a:r>
              <a:rPr lang="pt-BR" dirty="0"/>
              <a:t>Para os pontos da face, talvez seja interessante buscar por uma tonalidade mais azulada.</a:t>
            </a:r>
          </a:p>
          <a:p>
            <a:r>
              <a:rPr lang="pt-BR" dirty="0"/>
              <a:t> Vamos usar a seguinte estrutura de cor: 255 para o azul, 102 para verde e 102 para o vermelho. 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49B05CD-C20A-B982-C9CD-92ADB80719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691" y="5224742"/>
            <a:ext cx="10850539" cy="624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990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1E8F18-D966-9909-5E36-08E12EB89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Passo 17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6BD7A3F-E51D-2AB7-6CD9-50CD52D2F6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Fora dos parênteses de cores, vamos especificar o segundo parâmetro, referente ao tamanho do ponto, sua grossura.</a:t>
            </a:r>
          </a:p>
          <a:p>
            <a:r>
              <a:rPr lang="pt-BR" dirty="0"/>
              <a:t>Por isso, alteraremos o parâmetro de </a:t>
            </a:r>
            <a:r>
              <a:rPr lang="pt-BR" dirty="0" err="1"/>
              <a:t>thickness</a:t>
            </a:r>
            <a:r>
              <a:rPr lang="pt-BR" dirty="0"/>
              <a:t> (grossura).</a:t>
            </a:r>
          </a:p>
          <a:p>
            <a:r>
              <a:rPr lang="pt-BR" dirty="0"/>
              <a:t>Vamos especificá-lo com valor 1, porque queremos pontos bem pequenos: </a:t>
            </a:r>
            <a:r>
              <a:rPr lang="pt-BR" dirty="0" err="1"/>
              <a:t>thickness</a:t>
            </a:r>
            <a:r>
              <a:rPr lang="pt-BR" dirty="0"/>
              <a:t>=1.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B62F380C-857A-9F2D-3365-0767241742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7105" y="4385422"/>
            <a:ext cx="4223135" cy="979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1940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8A5792-8336-4CD7-9F48-FA226D886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Passo 1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DE25A68-5DE6-40CC-9122-5E68E7320C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324" y="2031097"/>
            <a:ext cx="9315450" cy="93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693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DA3300-8BEC-1CE3-E4DC-F3034BD80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Passo 18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D296F8E-1D6A-2E9B-F809-39DDF2B888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O terceiro e último parâmetro é o raio da circunferência dos pontos. Para isso, usaremos o parâmetro </a:t>
            </a:r>
            <a:r>
              <a:rPr lang="pt-BR" dirty="0" err="1"/>
              <a:t>circle_radius</a:t>
            </a:r>
            <a:r>
              <a:rPr lang="pt-BR" dirty="0"/>
              <a:t>=1.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66A33A38-0AAA-6E21-DC41-6D87FB57DF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9375" y="3133165"/>
            <a:ext cx="10154759" cy="618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2763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CFC7780-7D52-D063-509C-9D86C2BA4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Resultado final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8720F36-7694-1BA6-6964-984134F568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60658" y="1825625"/>
            <a:ext cx="3393141" cy="4351338"/>
          </a:xfrm>
        </p:spPr>
        <p:txBody>
          <a:bodyPr>
            <a:normAutofit fontScale="92500"/>
          </a:bodyPr>
          <a:lstStyle/>
          <a:p>
            <a:r>
              <a:rPr lang="pt-BR" dirty="0"/>
              <a:t>Abrimos a janela de vídeo.</a:t>
            </a:r>
          </a:p>
          <a:p>
            <a:r>
              <a:rPr lang="pt-BR" dirty="0"/>
              <a:t>Já é possível ver as linhas de contorno e perceber que os pontos estão bem pequenos e brancos.</a:t>
            </a:r>
          </a:p>
          <a:p>
            <a:r>
              <a:rPr lang="pt-BR" dirty="0"/>
              <a:t>Isso permite uma melhor visualização do rosto, sem um acúmulo de pontos. 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0B2596E8-8736-1827-E698-8A017B12D0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33453"/>
            <a:ext cx="6696173" cy="5335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4998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50D127-DE29-B55F-0EB9-ED969F4036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4E295C0-4B98-03CD-5527-B1062E5D9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Resultado final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80A84FB-04F2-11AA-2224-9F20921AFE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60658" y="1825625"/>
            <a:ext cx="3393141" cy="4351338"/>
          </a:xfrm>
        </p:spPr>
        <p:txBody>
          <a:bodyPr>
            <a:normAutofit fontScale="77500" lnSpcReduction="20000"/>
          </a:bodyPr>
          <a:lstStyle/>
          <a:p>
            <a:r>
              <a:rPr lang="pt-BR" dirty="0"/>
              <a:t>A grossura das linhas de conexão ainda incomoda e a cor branca também.</a:t>
            </a:r>
          </a:p>
          <a:p>
            <a:r>
              <a:rPr lang="pt-BR" dirty="0"/>
              <a:t>Podemos alterar os parâmetros de conexão.</a:t>
            </a:r>
          </a:p>
          <a:p>
            <a:r>
              <a:rPr lang="pt-BR" dirty="0"/>
              <a:t>Vamos apertar "c", fechar o vídeo e realizar a alteração.</a:t>
            </a:r>
          </a:p>
          <a:p>
            <a:r>
              <a:rPr lang="pt-BR" dirty="0"/>
              <a:t>Para isso, usaremos outro parâmetro, bastante similar ao </a:t>
            </a:r>
            <a:r>
              <a:rPr lang="pt-BR" dirty="0" err="1"/>
              <a:t>landmark_drawing_spec</a:t>
            </a:r>
            <a:r>
              <a:rPr lang="pt-BR" dirty="0"/>
              <a:t>, o </a:t>
            </a:r>
            <a:r>
              <a:rPr lang="pt-BR" dirty="0" err="1"/>
              <a:t>connection_drawing_spec</a:t>
            </a:r>
            <a:endParaRPr lang="pt-BR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6FEA91C6-AC66-4ED4-FBD2-E92E2E0F91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33453"/>
            <a:ext cx="6696173" cy="5335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0858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5AE51F3-F8DE-2024-39EC-C0E2397CF8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262" y="34418"/>
            <a:ext cx="10515600" cy="1325563"/>
          </a:xfrm>
        </p:spPr>
        <p:txBody>
          <a:bodyPr/>
          <a:lstStyle/>
          <a:p>
            <a:r>
              <a:rPr lang="pt-BR" dirty="0"/>
              <a:t>Passo 19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F0237DD-837F-E138-BD86-751310BF93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8262" y="1359981"/>
            <a:ext cx="10515600" cy="4351338"/>
          </a:xfrm>
        </p:spPr>
        <p:txBody>
          <a:bodyPr/>
          <a:lstStyle/>
          <a:p>
            <a:r>
              <a:rPr lang="pt-BR" dirty="0" err="1"/>
              <a:t>connection_drawing_spec</a:t>
            </a:r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90E2E0E-9478-7D01-394F-848BCA5917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4963" y="365125"/>
            <a:ext cx="6038850" cy="4886325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E9D6E54F-A05B-0A8E-849B-EC8F865CFA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262" y="5048538"/>
            <a:ext cx="11405551" cy="1400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1114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D76D0D5-B67B-E60A-AFE5-AFE3977F6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Passo 20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73412B6-2F62-3363-9D47-D4E6BF5940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 vamos alterar os valores do parâmetro das cores, porque não queremos que as linhas sejam azuis, mas, sim, uma tonalidade mais esverdeada, por isso, precisamos diminuir o valor da cor azul para 102 e deixar o valor de verde mais forte, com 204. Por fim, vamos zerar a cor vermelha.</a:t>
            </a:r>
          </a:p>
        </p:txBody>
      </p:sp>
    </p:spTree>
    <p:extLst>
      <p:ext uri="{BB962C8B-B14F-4D97-AF65-F5344CB8AC3E}">
        <p14:creationId xmlns:p14="http://schemas.microsoft.com/office/powerpoint/2010/main" val="7115978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713FA5-C374-E087-66AB-AF2CA91754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Passo 21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DC9C263-0DE6-83E7-6B29-65BA839A63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pt-BR" dirty="0"/>
              <a:t>A grossura da linha continuará 1 e o raio da circunferência, tanto faz o valor, porque não há circunferência na linha. </a:t>
            </a:r>
          </a:p>
          <a:p>
            <a:r>
              <a:rPr lang="pt-BR" dirty="0"/>
              <a:t>Vamos apertar "Shift + </a:t>
            </a:r>
            <a:r>
              <a:rPr lang="pt-BR" dirty="0" err="1"/>
              <a:t>Enter</a:t>
            </a:r>
            <a:r>
              <a:rPr lang="pt-BR" dirty="0"/>
              <a:t>" mais uma vez.</a:t>
            </a:r>
          </a:p>
          <a:p>
            <a:r>
              <a:rPr lang="pt-BR" dirty="0"/>
              <a:t>Nossa visualização está muito melhor. </a:t>
            </a:r>
          </a:p>
          <a:p>
            <a:r>
              <a:rPr lang="pt-BR" dirty="0"/>
              <a:t>As conexões aparecem de forma mais simples, bem como os pontos. Isso nos permitirá realizar uma análise melhor dos pontos. </a:t>
            </a:r>
          </a:p>
          <a:p>
            <a:r>
              <a:rPr lang="pt-BR" dirty="0"/>
              <a:t>Entendemos como fazer a conexão do </a:t>
            </a:r>
            <a:r>
              <a:rPr lang="pt-BR" dirty="0" err="1"/>
              <a:t>MediaPipe</a:t>
            </a:r>
            <a:r>
              <a:rPr lang="pt-BR" dirty="0"/>
              <a:t>, a amostragem dos pontos e a captura em tempo real. </a:t>
            </a:r>
          </a:p>
          <a:p>
            <a:r>
              <a:rPr lang="pt-BR" dirty="0"/>
              <a:t>Falta construir um detector de sono. Te convido para descobrir isso na próxima aula!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23203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54A2A9-9AE6-789A-DD3F-7DCCF1B0D9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Nessa aula, você aprendeu a: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D16B7D9-764F-AEBE-888E-D564ED53F7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Estruturar o ambiente para um projeto de visão computacional;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Compreender como podemos fazer uma captura em tempo real com </a:t>
            </a:r>
            <a:r>
              <a:rPr lang="pt-BR" dirty="0" err="1"/>
              <a:t>OpenCV</a:t>
            </a:r>
            <a:r>
              <a:rPr lang="pt-BR" dirty="0"/>
              <a:t>;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Processar um frame para detecção de face com </a:t>
            </a:r>
            <a:r>
              <a:rPr lang="pt-BR" dirty="0" err="1"/>
              <a:t>MediaPipe</a:t>
            </a:r>
            <a:r>
              <a:rPr lang="pt-BR" dirty="0"/>
              <a:t> Face </a:t>
            </a:r>
            <a:r>
              <a:rPr lang="pt-BR" dirty="0" err="1"/>
              <a:t>Mesh</a:t>
            </a:r>
            <a:r>
              <a:rPr lang="pt-BR" dirty="0"/>
              <a:t>; e Construir e melhorar uma visualização de pontos faciais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418963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C9D9B4-BD9E-E814-1AB2-EB49D4C028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Mapeando os olhos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FAC104F-E79A-463E-ED1B-E78945E9BA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06006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EA3112-EF61-E16A-B1A7-4766643740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Passo 22 - Coordenadas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7DB84EF-BF9C-9664-ACA2-856687C545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Através da detecção do </a:t>
            </a:r>
            <a:r>
              <a:rPr lang="pt-BR" i="1" dirty="0" err="1"/>
              <a:t>MediaPipe</a:t>
            </a:r>
            <a:r>
              <a:rPr lang="pt-BR" dirty="0"/>
              <a:t>, </a:t>
            </a:r>
          </a:p>
          <a:p>
            <a:r>
              <a:rPr lang="pt-BR" dirty="0"/>
              <a:t>conseguimos desenhar diversos </a:t>
            </a:r>
          </a:p>
          <a:p>
            <a:r>
              <a:rPr lang="pt-BR" dirty="0"/>
              <a:t>pontos do nosso rosto que são lidos</a:t>
            </a:r>
          </a:p>
          <a:p>
            <a:r>
              <a:rPr lang="pt-BR" dirty="0"/>
              <a:t>como coordenadas representadas </a:t>
            </a:r>
          </a:p>
          <a:p>
            <a:r>
              <a:rPr lang="pt-BR" dirty="0"/>
              <a:t>por pequenos círculos desenhados</a:t>
            </a:r>
          </a:p>
          <a:p>
            <a:r>
              <a:rPr lang="pt-BR" dirty="0"/>
              <a:t> no nosso frame. </a:t>
            </a:r>
          </a:p>
          <a:p>
            <a:r>
              <a:rPr lang="pt-BR" dirty="0"/>
              <a:t>Mas como o </a:t>
            </a:r>
            <a:r>
              <a:rPr lang="pt-BR" dirty="0" err="1"/>
              <a:t>MediaPipe</a:t>
            </a:r>
            <a:r>
              <a:rPr lang="pt-BR" dirty="0"/>
              <a:t> tem</a:t>
            </a:r>
          </a:p>
          <a:p>
            <a:r>
              <a:rPr lang="pt-BR" dirty="0"/>
              <a:t> acesso a elas?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1029923-C991-A382-3D90-4C9D9F3D12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9399" y="1553816"/>
            <a:ext cx="4973731" cy="4024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6986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745A5F-3958-0B68-058D-6629006ED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Passo 23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76238DB-EDF9-D014-4F06-3F2FDB959D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A gente processou o nosso frame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r>
              <a:rPr lang="pt-BR" dirty="0"/>
              <a:t>No momento que processamos nosso frame as coordenadas foram geradas.</a:t>
            </a:r>
          </a:p>
          <a:p>
            <a:r>
              <a:rPr lang="pt-BR" dirty="0"/>
              <a:t>O trabalho da inteligência artificial do </a:t>
            </a:r>
            <a:r>
              <a:rPr lang="pt-BR" dirty="0" err="1"/>
              <a:t>MediaPipe</a:t>
            </a:r>
            <a:r>
              <a:rPr lang="pt-BR" dirty="0"/>
              <a:t> gerou essas coordenadas</a:t>
            </a:r>
          </a:p>
          <a:p>
            <a:pPr lvl="1"/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511B573-9AC1-7343-8488-8E9AAA1D67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7819" y="365125"/>
            <a:ext cx="5114925" cy="114300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6EDBB779-D55F-787F-4792-6CBEE5C40B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152" y="2425513"/>
            <a:ext cx="7559662" cy="147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7209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8A5792-8336-4CD7-9F48-FA226D886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Passo 2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ADF81F23-D804-4DA0-AC59-B7E19BD50B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567" y="1969534"/>
            <a:ext cx="8758106" cy="2475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0314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73E979-CA2A-A551-2D63-8B81D1785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A2B6FC-6571-3AEB-B679-0B9B01C8D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Passo 23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C52ECC9-B710-09C4-C84D-2EF4ACE45D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Para ter acesso as coordenadas, com o objeto da nossa saída chamamos o </a:t>
            </a:r>
            <a:r>
              <a:rPr lang="pt-BR" dirty="0" err="1"/>
              <a:t>multi_face_landmarks</a:t>
            </a:r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pPr lvl="1"/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CD51B05-FB02-5B65-6E0E-077FE93455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7819" y="365125"/>
            <a:ext cx="5114925" cy="114300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126347A5-2101-9098-D360-8B284011EC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8151" y="2635623"/>
            <a:ext cx="7834593" cy="1586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3763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53520B-A687-200D-6679-D8AD773C9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Passo 23 – Entendendo Coordenadas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8347AC9-45BB-342B-7613-81611BBE9B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648200" cy="4351338"/>
          </a:xfrm>
        </p:spPr>
        <p:txBody>
          <a:bodyPr/>
          <a:lstStyle/>
          <a:p>
            <a:r>
              <a:rPr lang="pt-BR" dirty="0"/>
              <a:t>O retorno trata-se de uma lista com diversas coordenadas dos eixos x, y e z, então essa é a maneira que o </a:t>
            </a:r>
            <a:r>
              <a:rPr lang="pt-BR" dirty="0" err="1"/>
              <a:t>MediaPipe</a:t>
            </a:r>
            <a:r>
              <a:rPr lang="pt-BR" dirty="0"/>
              <a:t> armazena e disponibiliza as coordenadas.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D0C06D0-0D10-FCFB-4E22-2FC23A6AD5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644526"/>
            <a:ext cx="5803247" cy="3568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0113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78BDEC-E5F3-3191-562C-7AAE2EFC38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6730A6-D712-464B-D542-3EBDFD0CD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Passo 23 – Entendendo Coordenadas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9E7F87E-29A5-A8A1-5AA5-0480127B7F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648200" cy="4351338"/>
          </a:xfrm>
        </p:spPr>
        <p:txBody>
          <a:bodyPr/>
          <a:lstStyle/>
          <a:p>
            <a:r>
              <a:rPr lang="pt-BR" dirty="0"/>
              <a:t>É importante salientar que esses valores podem variar de acordo com a última posição de coordenadas detectada, além, é claro, das diferenças faciais entre uma pessoa e outra.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4AFAF7C-BC58-E109-E0E9-BC08717B18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644526"/>
            <a:ext cx="5803247" cy="3568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8681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BA3BF5-C368-9AE3-9047-6C05DC0C2D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B42C069-0EB5-C99F-0DD8-CBAB7793A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Passo 23 – Entendendo Coordenadas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C41E27C-B295-6A52-323D-4AE0B4E804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648200" cy="4351338"/>
          </a:xfrm>
        </p:spPr>
        <p:txBody>
          <a:bodyPr/>
          <a:lstStyle/>
          <a:p>
            <a:r>
              <a:rPr lang="pt-BR" dirty="0"/>
              <a:t>Construímos e acessamos essas coordenadas através de um loop for que itera por cada objeto contido na lista.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7919D4A-6656-8EE5-8379-2E17017DC1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644526"/>
            <a:ext cx="5803247" cy="3568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7739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7F321E-AC69-6CAE-4039-24741730AC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F01EDE-CB00-681F-ED38-C0959D874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Passo 23 – Entendendo Coordenadas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1CDA106-DD51-23B7-0E00-36E6C6A3C8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648200" cy="4351338"/>
          </a:xfrm>
        </p:spPr>
        <p:txBody>
          <a:bodyPr/>
          <a:lstStyle/>
          <a:p>
            <a:r>
              <a:rPr lang="pt-BR" dirty="0"/>
              <a:t>Construímos e acessamos essas coordenadas através de um loop for que itera por cada objeto contido na lista.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A9DB7D6-3C21-7AA6-14AF-AD01DC1363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644526"/>
            <a:ext cx="5803247" cy="3568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8726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924EF6-B5E0-8008-8A36-40B523F3B1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A46715-B352-8AB5-0F3F-9E8AB8C85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Passo 23 – Entendendo Coordenadas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D3E2C7B-7939-DF62-391E-B69ECAAD46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648200" cy="4351338"/>
          </a:xfrm>
        </p:spPr>
        <p:txBody>
          <a:bodyPr>
            <a:normAutofit fontScale="85000" lnSpcReduction="20000"/>
          </a:bodyPr>
          <a:lstStyle/>
          <a:p>
            <a:r>
              <a:rPr lang="pt-BR" dirty="0"/>
              <a:t>O retorno é semelhante ao anterior e traz coordenadas separadas.</a:t>
            </a:r>
          </a:p>
          <a:p>
            <a:r>
              <a:rPr lang="pt-BR" dirty="0"/>
              <a:t>Embora se pareça com um dicionário, trata-se de um objeto do próprio </a:t>
            </a:r>
            <a:r>
              <a:rPr lang="pt-BR" dirty="0" err="1"/>
              <a:t>MediaPipe</a:t>
            </a:r>
            <a:r>
              <a:rPr lang="pt-BR" dirty="0"/>
              <a:t> para armazenar coordenadas.</a:t>
            </a:r>
          </a:p>
          <a:p>
            <a:r>
              <a:rPr lang="pt-BR" dirty="0"/>
              <a:t>Lembre-se que o resultado de </a:t>
            </a:r>
            <a:r>
              <a:rPr lang="pt-BR" dirty="0" err="1"/>
              <a:t>saida_facemesh.multi_face_landmarks</a:t>
            </a:r>
            <a:r>
              <a:rPr lang="pt-BR" dirty="0"/>
              <a:t> só aparece porque executamos a célula anterior, na qual é feito o processamento do frame, portanto, se houver a execução da célula anterior, esta pode gerar algum erro..</a:t>
            </a:r>
          </a:p>
        </p:txBody>
      </p:sp>
      <p:pic>
        <p:nvPicPr>
          <p:cNvPr id="4" name="Espaço Reservado para Conteúdo 4">
            <a:extLst>
              <a:ext uri="{FF2B5EF4-FFF2-40B4-BE49-F238E27FC236}">
                <a16:creationId xmlns:a16="http://schemas.microsoft.com/office/drawing/2014/main" id="{B252A0E8-B56D-2DC7-20F9-7695575A4E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9699" y="1825625"/>
            <a:ext cx="6552301" cy="3320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3028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17C585-240E-8048-93F4-72169A97AA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0D074E-520F-C231-863E-8A2587393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Passo 23 – Entendendo Coordenadas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52C7128-2503-C199-FFE7-CF463BB158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648200" cy="4351338"/>
          </a:xfrm>
        </p:spPr>
        <p:txBody>
          <a:bodyPr>
            <a:normAutofit fontScale="85000" lnSpcReduction="20000"/>
          </a:bodyPr>
          <a:lstStyle/>
          <a:p>
            <a:r>
              <a:rPr lang="pt-BR" dirty="0"/>
              <a:t>O retorno é semelhante ao anterior e traz coordenadas separadas.</a:t>
            </a:r>
          </a:p>
          <a:p>
            <a:r>
              <a:rPr lang="pt-BR" dirty="0"/>
              <a:t>Embora se pareça com um dicionário, trata-se de um objeto do próprio </a:t>
            </a:r>
            <a:r>
              <a:rPr lang="pt-BR" dirty="0" err="1"/>
              <a:t>MediaPipe</a:t>
            </a:r>
            <a:r>
              <a:rPr lang="pt-BR" dirty="0"/>
              <a:t> para armazenar coordenadas.</a:t>
            </a:r>
          </a:p>
          <a:p>
            <a:r>
              <a:rPr lang="pt-BR" dirty="0"/>
              <a:t>Lembre-se que o resultado de </a:t>
            </a:r>
            <a:r>
              <a:rPr lang="pt-BR" dirty="0" err="1"/>
              <a:t>saida_facemesh.multi_face_landmarks</a:t>
            </a:r>
            <a:r>
              <a:rPr lang="pt-BR" dirty="0"/>
              <a:t> só aparece porque executamos a célula anterior, na qual é feito o processamento do frame, portanto, se houver a execução da célula anterior, esta pode gerar algum erro..</a:t>
            </a:r>
          </a:p>
        </p:txBody>
      </p:sp>
      <p:pic>
        <p:nvPicPr>
          <p:cNvPr id="4" name="Espaço Reservado para Conteúdo 4">
            <a:extLst>
              <a:ext uri="{FF2B5EF4-FFF2-40B4-BE49-F238E27FC236}">
                <a16:creationId xmlns:a16="http://schemas.microsoft.com/office/drawing/2014/main" id="{D92FFFB0-1269-7291-D324-A391938729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9699" y="1825625"/>
            <a:ext cx="6552301" cy="3320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34662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91C936-F825-3809-C45A-6172FC813C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Passo 24 – Acessando coordenadas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1E71946-139D-D9B0-91EB-29EA8A2320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pt-BR" dirty="0"/>
              <a:t>Além de encontrar o objeto </a:t>
            </a:r>
          </a:p>
          <a:p>
            <a:r>
              <a:rPr lang="pt-BR" dirty="0"/>
              <a:t>de </a:t>
            </a:r>
            <a:r>
              <a:rPr lang="pt-BR" dirty="0" err="1"/>
              <a:t>landmarks</a:t>
            </a:r>
            <a:r>
              <a:rPr lang="pt-BR" dirty="0"/>
              <a:t>,</a:t>
            </a:r>
          </a:p>
          <a:p>
            <a:r>
              <a:rPr lang="pt-BR" dirty="0"/>
              <a:t> também conseguimos acessar</a:t>
            </a:r>
          </a:p>
          <a:p>
            <a:r>
              <a:rPr lang="pt-BR" dirty="0"/>
              <a:t> diretamente </a:t>
            </a:r>
          </a:p>
          <a:p>
            <a:r>
              <a:rPr lang="pt-BR" dirty="0"/>
              <a:t>as coordenadas x, y e z</a:t>
            </a:r>
          </a:p>
          <a:p>
            <a:r>
              <a:rPr lang="pt-BR" dirty="0"/>
              <a:t> que estão armazenadas </a:t>
            </a:r>
          </a:p>
          <a:p>
            <a:r>
              <a:rPr lang="pt-BR" dirty="0"/>
              <a:t>dentro deste retorno. </a:t>
            </a:r>
          </a:p>
          <a:p>
            <a:r>
              <a:rPr lang="pt-BR" dirty="0"/>
              <a:t>É possível, ainda, encontrarmos o id correspondente a essas coordenadas, assim conseguimos saber a qual ponto correspondem.</a:t>
            </a:r>
          </a:p>
          <a:p>
            <a:r>
              <a:rPr lang="pt-BR" dirty="0"/>
              <a:t>Para isso, podemos ler </a:t>
            </a:r>
            <a:r>
              <a:rPr lang="pt-BR" dirty="0" err="1"/>
              <a:t>face_landmarks</a:t>
            </a:r>
            <a:r>
              <a:rPr lang="pt-BR" dirty="0"/>
              <a:t> com outro loop for. 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944381F-99A0-C40D-3A0D-A740B6BD2E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7278" y="1825625"/>
            <a:ext cx="5013058" cy="3190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60792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01C895-8FFA-212A-6566-1FF694E12A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5E497E-6CB6-A558-A798-3D4967C224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Passo 25 – Acessando coordenadas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D8C19C9-D435-9B8C-842F-35BDBA74C5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pt-BR" dirty="0"/>
              <a:t>Além de encontrar o objeto </a:t>
            </a:r>
          </a:p>
          <a:p>
            <a:r>
              <a:rPr lang="pt-BR" dirty="0"/>
              <a:t>de </a:t>
            </a:r>
            <a:r>
              <a:rPr lang="pt-BR" dirty="0" err="1"/>
              <a:t>landmarks</a:t>
            </a:r>
            <a:r>
              <a:rPr lang="pt-BR" dirty="0"/>
              <a:t>,</a:t>
            </a:r>
          </a:p>
          <a:p>
            <a:r>
              <a:rPr lang="pt-BR" dirty="0"/>
              <a:t> também conseguimos acessar</a:t>
            </a:r>
          </a:p>
          <a:p>
            <a:r>
              <a:rPr lang="pt-BR" dirty="0"/>
              <a:t> diretamente </a:t>
            </a:r>
          </a:p>
          <a:p>
            <a:r>
              <a:rPr lang="pt-BR" dirty="0"/>
              <a:t>as coordenadas x, y e z</a:t>
            </a:r>
          </a:p>
          <a:p>
            <a:r>
              <a:rPr lang="pt-BR" dirty="0"/>
              <a:t> que estão armazenadas </a:t>
            </a:r>
          </a:p>
          <a:p>
            <a:r>
              <a:rPr lang="pt-BR" dirty="0"/>
              <a:t>dentro deste retorno. </a:t>
            </a:r>
          </a:p>
          <a:p>
            <a:r>
              <a:rPr lang="pt-BR" dirty="0"/>
              <a:t>É possível, ainda, encontrarmos o id correspondente a essas coordenadas, assim conseguimos saber a qual ponto correspondem.</a:t>
            </a:r>
          </a:p>
          <a:p>
            <a:r>
              <a:rPr lang="pt-BR" dirty="0"/>
              <a:t>Para isso, podemos ler </a:t>
            </a:r>
            <a:r>
              <a:rPr lang="pt-BR" dirty="0" err="1"/>
              <a:t>face_landmarks</a:t>
            </a:r>
            <a:r>
              <a:rPr lang="pt-BR" dirty="0"/>
              <a:t> com outro loop for. 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A6B3A68-3615-1413-F9AD-A5FF432269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7278" y="1825625"/>
            <a:ext cx="5013058" cy="3190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26178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8A0B28-740F-8D9D-136D-124D2C8E87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Passo 26 – 468 pontos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C526A0E-8214-7374-FF80-E6EC53D540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Que ponto é o que?</a:t>
            </a:r>
          </a:p>
          <a:p>
            <a:r>
              <a:rPr lang="pt-BR" dirty="0"/>
              <a:t>Que coordenada corresponde a tal ponto?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326990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8A5792-8336-4CD7-9F48-FA226D886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002" y="561678"/>
            <a:ext cx="10515600" cy="1325563"/>
          </a:xfrm>
        </p:spPr>
        <p:txBody>
          <a:bodyPr/>
          <a:lstStyle/>
          <a:p>
            <a:r>
              <a:rPr lang="pt-BR" dirty="0"/>
              <a:t>Passo 3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255DAA7-51D0-4AE3-8471-FDFF8B43AB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431" y="1768979"/>
            <a:ext cx="11578857" cy="3298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58712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AB6B07B9-1EBF-1FE5-81C0-4D1F623838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7696" y="1828800"/>
            <a:ext cx="9456748" cy="2434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16807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4992400E-A9B0-BF2C-50BB-EEC11F1E1A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0" y="967799"/>
            <a:ext cx="4097926" cy="4694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70342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0084CC5B-C9F0-E3D2-7FCC-1F380A8E14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657" y="1988673"/>
            <a:ext cx="10270354" cy="1884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2559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D119A6A5-612D-3485-2878-039E79F573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4821" y="249762"/>
            <a:ext cx="8362358" cy="635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87107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CD0AA4-3899-20CF-355E-5DD23F05E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Passo 27 – Analisando os olhos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46B35B3-80A8-3B61-0B7A-7CFB641D8E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pt-BR" dirty="0"/>
              <a:t>Vamos começar o protótipo analisando os olhos, porque eles são bons indicadores de sono.</a:t>
            </a:r>
          </a:p>
          <a:p>
            <a:pPr algn="just"/>
            <a:r>
              <a:rPr lang="pt-BR" dirty="0"/>
              <a:t>Quando temos sono, nossos olhos ficam fechados por mais tempo e a piscada demora um pouco mais. Existem outros parâmetros que indicam a sonolência, mas os olhos talvez sejam os mais importantes.</a:t>
            </a:r>
          </a:p>
          <a:p>
            <a:pPr algn="just"/>
            <a:r>
              <a:rPr lang="pt-BR" dirty="0"/>
              <a:t>Para aprofundarmos nossos estudos sobre os olhos, descobrirmos o tempo que ficam fechados, enfim, investigarmos a abertura ocular, precisamos buscar algumas leituras. Os artigos, por exemplo, podem nos oferecer conhecimentos teóricos nessa área. </a:t>
            </a:r>
          </a:p>
        </p:txBody>
      </p:sp>
    </p:spTree>
    <p:extLst>
      <p:ext uri="{BB962C8B-B14F-4D97-AF65-F5344CB8AC3E}">
        <p14:creationId xmlns:p14="http://schemas.microsoft.com/office/powerpoint/2010/main" val="217582800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92455C-D66D-4B43-32D9-7256289CA3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Passo 28 – Artigo (Papers)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6204B29-3574-6E45-F553-67957CDC11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Artigo de detecção de piscadas usando coordenadas da face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A115B3C-E99A-21BD-83CB-7D1DC07549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639218"/>
            <a:ext cx="7606554" cy="3162027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7FF56C37-8F4F-4999-8AD3-E3CFCCE4D180}"/>
              </a:ext>
            </a:extLst>
          </p:cNvPr>
          <p:cNvSpPr txBox="1"/>
          <p:nvPr/>
        </p:nvSpPr>
        <p:spPr>
          <a:xfrm>
            <a:off x="2134721" y="5807631"/>
            <a:ext cx="60982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hlinkClick r:id="rId3"/>
              </a:rPr>
              <a:t>05.pdf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1359557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536F17-CEF9-6F09-577D-3CC39F09B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Passo 29 – Pontos dos Olhos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28D4209-477E-976B-9FF8-28E334042C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pt-BR" dirty="0"/>
              <a:t>Vamos começar o protótipo </a:t>
            </a:r>
            <a:r>
              <a:rPr lang="pt-BR" b="1" dirty="0"/>
              <a:t>analisando os olhos</a:t>
            </a:r>
            <a:r>
              <a:rPr lang="pt-BR" dirty="0"/>
              <a:t>, porque eles são bons indicadores de sono. </a:t>
            </a:r>
          </a:p>
          <a:p>
            <a:r>
              <a:rPr lang="pt-BR" dirty="0"/>
              <a:t>Quando temos sono, nossos olhos ficam fechados por mais tempo e a piscada demora um pouco mais. </a:t>
            </a:r>
          </a:p>
          <a:p>
            <a:r>
              <a:rPr lang="pt-BR" dirty="0"/>
              <a:t>Existem outros parâmetros que indicam a sonolência, mas os olhos talvez sejam os mais importantes. </a:t>
            </a:r>
          </a:p>
          <a:p>
            <a:r>
              <a:rPr lang="pt-BR" dirty="0"/>
              <a:t>Para aprofundarmos nossos estudos sobre os olhos, descobrirmos o tempo que ficam fechados, enfim, investigarmos a abertura ocular, precisamos buscar algumas leituras. </a:t>
            </a:r>
          </a:p>
          <a:p>
            <a:r>
              <a:rPr lang="pt-BR" dirty="0"/>
              <a:t>Os artigos, por exemplo, podem nos oferecer conhecimentos teóricos nessa área. </a:t>
            </a:r>
          </a:p>
          <a:p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F16EC81-1F71-7AE3-0F46-14411CA1D3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1817" y="93918"/>
            <a:ext cx="3291923" cy="186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9206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6EF9847-9863-FC7F-70BA-4FE64F37D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Passo 30 – O artigo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BDD7914-848D-F88A-589C-11598DA04F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artigo </a:t>
            </a:r>
            <a:r>
              <a:rPr lang="pt-BR" dirty="0">
                <a:hlinkClick r:id="rId2"/>
              </a:rPr>
              <a:t>Real-Time Eye </a:t>
            </a:r>
            <a:r>
              <a:rPr lang="pt-BR" dirty="0" err="1">
                <a:hlinkClick r:id="rId2"/>
              </a:rPr>
              <a:t>Blink</a:t>
            </a:r>
            <a:r>
              <a:rPr lang="pt-BR" dirty="0">
                <a:hlinkClick r:id="rId2"/>
              </a:rPr>
              <a:t> </a:t>
            </a:r>
            <a:r>
              <a:rPr lang="pt-BR" dirty="0" err="1">
                <a:hlinkClick r:id="rId2"/>
              </a:rPr>
              <a:t>Detection</a:t>
            </a:r>
            <a:r>
              <a:rPr lang="pt-BR" dirty="0">
                <a:hlinkClick r:id="rId2"/>
              </a:rPr>
              <a:t> </a:t>
            </a:r>
            <a:r>
              <a:rPr lang="pt-BR" dirty="0" err="1">
                <a:hlinkClick r:id="rId2"/>
              </a:rPr>
              <a:t>using</a:t>
            </a:r>
            <a:r>
              <a:rPr lang="pt-BR" dirty="0">
                <a:hlinkClick r:id="rId2"/>
              </a:rPr>
              <a:t> Facial </a:t>
            </a:r>
            <a:r>
              <a:rPr lang="pt-BR" dirty="0" err="1">
                <a:hlinkClick r:id="rId2"/>
              </a:rPr>
              <a:t>Landmarks</a:t>
            </a:r>
            <a:r>
              <a:rPr lang="pt-BR" dirty="0"/>
              <a:t> (em tradução livre: Detecção de piscar de olhos em tempo real usando coordenadas faciais), escrito por </a:t>
            </a:r>
            <a:r>
              <a:rPr lang="pt-BR" b="1" dirty="0"/>
              <a:t>Tereza </a:t>
            </a:r>
            <a:r>
              <a:rPr lang="pt-BR" b="1" dirty="0" err="1"/>
              <a:t>Soukupova</a:t>
            </a:r>
            <a:r>
              <a:rPr lang="pt-BR" dirty="0"/>
              <a:t> e </a:t>
            </a:r>
            <a:r>
              <a:rPr lang="pt-BR" b="1" dirty="0"/>
              <a:t>Jan </a:t>
            </a:r>
            <a:r>
              <a:rPr lang="pt-BR" b="1" dirty="0" err="1"/>
              <a:t>Cechnos</a:t>
            </a:r>
            <a:r>
              <a:rPr lang="pt-BR" dirty="0"/>
              <a:t>, nos fornece duas informações principais</a:t>
            </a:r>
          </a:p>
        </p:txBody>
      </p:sp>
    </p:spTree>
    <p:extLst>
      <p:ext uri="{BB962C8B-B14F-4D97-AF65-F5344CB8AC3E}">
        <p14:creationId xmlns:p14="http://schemas.microsoft.com/office/powerpoint/2010/main" val="58851957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1D4D32-451D-09FF-6A4F-BC02C149AC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Passo 40 – 12 pontos nos olhos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9991AEA-98AD-5EA7-939B-BE7DFC2865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A primeira informação está na primeira página do artigo, é a detecção de 6 pontos a serem verificados em cada olho: um em cada extremidade dos olhos, dois na parte de cima e dois na parte de baixo. Considerando os dois olhos, são 12 pontos no total.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0D7DBA1-120D-FD10-C25C-F72F60C500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5829" y="3429000"/>
            <a:ext cx="6026160" cy="3419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59095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FEA545-1537-2A4C-23CB-75586A2FA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Passo 41 - EAR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D9EB352-EFD1-C96D-73AB-A7F7C38411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A segunda informação está na página 3 do artigo. </a:t>
            </a:r>
          </a:p>
          <a:p>
            <a:r>
              <a:rPr lang="pt-BR" dirty="0"/>
              <a:t>É o valor de </a:t>
            </a:r>
            <a:r>
              <a:rPr lang="pt-BR" b="1" dirty="0"/>
              <a:t>EAR</a:t>
            </a:r>
            <a:r>
              <a:rPr lang="pt-BR" dirty="0"/>
              <a:t>, uma equação que utilizaremos para verificar se os olhos estão abertos ou fechados.</a:t>
            </a:r>
          </a:p>
          <a:p>
            <a:r>
              <a:rPr lang="pt-BR" b="1" dirty="0"/>
              <a:t>EAR</a:t>
            </a:r>
            <a:r>
              <a:rPr lang="pt-BR" dirty="0"/>
              <a:t> significa </a:t>
            </a:r>
            <a:r>
              <a:rPr lang="pt-BR" b="1" dirty="0"/>
              <a:t>Eye </a:t>
            </a:r>
            <a:r>
              <a:rPr lang="pt-BR" b="1" dirty="0" err="1"/>
              <a:t>Aspect</a:t>
            </a:r>
            <a:r>
              <a:rPr lang="pt-BR" b="1" dirty="0"/>
              <a:t> </a:t>
            </a:r>
            <a:r>
              <a:rPr lang="pt-BR" b="1" dirty="0" err="1"/>
              <a:t>Ratio</a:t>
            </a:r>
            <a:r>
              <a:rPr lang="pt-BR" dirty="0"/>
              <a:t> (Proporção do olho) e se refere à distância dos olhos. </a:t>
            </a:r>
          </a:p>
        </p:txBody>
      </p:sp>
    </p:spTree>
    <p:extLst>
      <p:ext uri="{BB962C8B-B14F-4D97-AF65-F5344CB8AC3E}">
        <p14:creationId xmlns:p14="http://schemas.microsoft.com/office/powerpoint/2010/main" val="32051058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8A5792-8336-4CD7-9F48-FA226D886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Passo 4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19D0A8FF-E310-4FC7-827F-285B45BDE3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807123"/>
            <a:ext cx="10875331" cy="2440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70387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65C2099-1379-8A9D-A2D8-40B15EDF1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Passo 42 – A Fórmula</a:t>
            </a:r>
          </a:p>
        </p:txBody>
      </p:sp>
      <p:sp>
        <p:nvSpPr>
          <p:cNvPr id="7" name="Espaço Reservado para Conteúdo 6">
            <a:extLst>
              <a:ext uri="{FF2B5EF4-FFF2-40B4-BE49-F238E27FC236}">
                <a16:creationId xmlns:a16="http://schemas.microsoft.com/office/drawing/2014/main" id="{EDF64253-95B2-9A72-8961-995C0D92E8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O EAR é dado pelo valor da distância euclidiana entre o </a:t>
            </a:r>
            <a:r>
              <a:rPr lang="pt-BR" b="1" dirty="0"/>
              <a:t>ponto P2 </a:t>
            </a:r>
            <a:r>
              <a:rPr lang="pt-BR" dirty="0"/>
              <a:t>e o </a:t>
            </a:r>
            <a:r>
              <a:rPr lang="pt-BR" b="1" dirty="0"/>
              <a:t>ponto P6</a:t>
            </a:r>
            <a:r>
              <a:rPr lang="pt-BR" dirty="0"/>
              <a:t>, mais o valor da distância euclidiana entre o </a:t>
            </a:r>
            <a:r>
              <a:rPr lang="pt-BR" b="1" dirty="0"/>
              <a:t>ponto P3 </a:t>
            </a:r>
            <a:r>
              <a:rPr lang="pt-BR" dirty="0"/>
              <a:t>e o </a:t>
            </a:r>
            <a:r>
              <a:rPr lang="pt-BR" b="1" dirty="0"/>
              <a:t>ponto P5</a:t>
            </a:r>
            <a:r>
              <a:rPr lang="pt-BR" dirty="0"/>
              <a:t>. </a:t>
            </a:r>
          </a:p>
          <a:p>
            <a:r>
              <a:rPr lang="pt-BR" dirty="0"/>
              <a:t>Isso tudo sobre duas vezes a distância euclidiana entre o </a:t>
            </a:r>
            <a:r>
              <a:rPr lang="pt-BR" b="1" dirty="0"/>
              <a:t>ponto P1 </a:t>
            </a:r>
            <a:r>
              <a:rPr lang="pt-BR" dirty="0"/>
              <a:t>e o </a:t>
            </a:r>
            <a:r>
              <a:rPr lang="pt-BR" b="1" dirty="0"/>
              <a:t>ponto P4</a:t>
            </a:r>
            <a:r>
              <a:rPr lang="pt-BR" dirty="0"/>
              <a:t>.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FC0D11B9-09A9-2BE0-F1BA-AB950E8E07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7265" y="4001294"/>
            <a:ext cx="8722618" cy="2069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12757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241551-1C25-225D-9AED-67B4B973F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0623" y="-172757"/>
            <a:ext cx="10515600" cy="1325563"/>
          </a:xfrm>
        </p:spPr>
        <p:txBody>
          <a:bodyPr/>
          <a:lstStyle/>
          <a:p>
            <a:r>
              <a:rPr lang="pt-BR" dirty="0"/>
              <a:t>Passo 43 – Distância Euclidiana</a:t>
            </a:r>
          </a:p>
        </p:txBody>
      </p:sp>
      <p:pic>
        <p:nvPicPr>
          <p:cNvPr id="4" name="Mídia Online 3" title="Distância Euclidiana: Aula 2">
            <a:hlinkClick r:id="" action="ppaction://media"/>
            <a:extLst>
              <a:ext uri="{FF2B5EF4-FFF2-40B4-BE49-F238E27FC236}">
                <a16:creationId xmlns:a16="http://schemas.microsoft.com/office/drawing/2014/main" id="{04C96D21-D6EF-9ED0-1697-3FCDB0DD9805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896470" y="842514"/>
            <a:ext cx="10349753" cy="5848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346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9DEBC98-1B60-BC44-A24B-463DE5BE2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Passo 44 - EAR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EFFDB0D-93AF-8EB5-DA50-03B31722F7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CD3B250-15CE-6DCA-B073-0C68C726D0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05510"/>
            <a:ext cx="7241445" cy="3214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86236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FF37131-07E8-6DA0-F846-91520EB38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Passo 45 – Entendendo a fórmula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1A65DE8-D650-804B-49EA-5EB810C854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A segunda informação está na página 3 do artigo. </a:t>
            </a:r>
          </a:p>
          <a:p>
            <a:r>
              <a:rPr lang="pt-BR" dirty="0"/>
              <a:t>É o valor de </a:t>
            </a:r>
            <a:r>
              <a:rPr lang="pt-BR" b="1" dirty="0"/>
              <a:t>EAR</a:t>
            </a:r>
            <a:r>
              <a:rPr lang="pt-BR" dirty="0"/>
              <a:t>, uma equação que utilizaremos para verificar se os olhos estão abertos ou fechados.</a:t>
            </a:r>
          </a:p>
          <a:p>
            <a:r>
              <a:rPr lang="pt-BR" dirty="0"/>
              <a:t> </a:t>
            </a:r>
            <a:r>
              <a:rPr lang="pt-BR" b="1" dirty="0"/>
              <a:t>EAR</a:t>
            </a:r>
            <a:r>
              <a:rPr lang="pt-BR" dirty="0"/>
              <a:t> significa </a:t>
            </a:r>
            <a:r>
              <a:rPr lang="pt-BR" b="1" dirty="0"/>
              <a:t>Eye </a:t>
            </a:r>
            <a:r>
              <a:rPr lang="pt-BR" b="1" dirty="0" err="1"/>
              <a:t>Aspect</a:t>
            </a:r>
            <a:r>
              <a:rPr lang="pt-BR" b="1" dirty="0"/>
              <a:t> </a:t>
            </a:r>
            <a:r>
              <a:rPr lang="pt-BR" b="1" dirty="0" err="1"/>
              <a:t>Ratio</a:t>
            </a:r>
            <a:r>
              <a:rPr lang="pt-BR" dirty="0"/>
              <a:t> e se refere à distância dos olhos. </a:t>
            </a:r>
          </a:p>
          <a:p>
            <a:r>
              <a:rPr lang="pt-BR" dirty="0"/>
              <a:t>O EAR é dado pelo valor da distância euclidiana entre o ponto P2 e o ponto P6, mais o valor da distância euclidiana entre o ponto P3 e o ponto P5. Isso tudo sobre duas vezes a distância euclidiana entre o ponto P1 e o ponto P4. 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8980381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D0C505-E3CE-C13E-0CE1-DF5498522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Passo 46 – A fórmula </a:t>
            </a:r>
          </a:p>
        </p:txBody>
      </p:sp>
      <p:pic>
        <p:nvPicPr>
          <p:cNvPr id="9" name="Espaço Reservado para Conteúdo 8">
            <a:extLst>
              <a:ext uri="{FF2B5EF4-FFF2-40B4-BE49-F238E27FC236}">
                <a16:creationId xmlns:a16="http://schemas.microsoft.com/office/drawing/2014/main" id="{EF2EBBE8-4986-AC59-A538-E3501CB039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33700" y="4120623"/>
            <a:ext cx="3581400" cy="762000"/>
          </a:xfr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799CAAB5-0000-0FD0-3973-56DDA6655A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6961094" cy="1967973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6FC64F63-6346-26D9-A203-F45F579A60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788" y="3658661"/>
            <a:ext cx="1952625" cy="168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31629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F8A0B1-F2F7-5E10-3955-B5AF590F6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Passo 47 – Distância Euclidiana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33C441A-0BC5-6D2C-DA4A-CB4F68E7FB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O EAR é dado pelo valor da distância euclidiana entre o ponto P2 e o ponto P6, mais o valor da distância euclidiana entre o ponto P3 e o ponto P5. Isso tudo sobre duas vezes a distância euclidiana entre o ponto P1 e o ponto P4.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B1E1403-360C-AEED-5ED6-5610C96EC2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6091" y="230188"/>
            <a:ext cx="4077422" cy="1047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35264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462D15-77EE-5CDF-DE51-5F10A62D6C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Passo 48 – Os olhos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EB39835-E873-1A46-A41C-1799F27265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Os 6 pontos que estão determinados nessa equação foram abordados na página 1, que acabamos de conferir. </a:t>
            </a:r>
          </a:p>
          <a:p>
            <a:r>
              <a:rPr lang="pt-BR" dirty="0"/>
              <a:t>Esse artigo está disponível para download e recomendo que você faça a leitura, porque ele apresenta vários documentos e conclusões interessantes. </a:t>
            </a:r>
          </a:p>
        </p:txBody>
      </p:sp>
    </p:spTree>
    <p:extLst>
      <p:ext uri="{BB962C8B-B14F-4D97-AF65-F5344CB8AC3E}">
        <p14:creationId xmlns:p14="http://schemas.microsoft.com/office/powerpoint/2010/main" val="165962732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9E0FDD-4D30-BB1C-6532-51DB0FD12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Passo 49 – Os pontos dos olhos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9074694-3836-863E-C45E-684D84AACA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4211379E-44EA-8375-62E7-5FB382117678}"/>
              </a:ext>
            </a:extLst>
          </p:cNvPr>
          <p:cNvSpPr txBox="1">
            <a:spLocks/>
          </p:cNvSpPr>
          <p:nvPr/>
        </p:nvSpPr>
        <p:spPr>
          <a:xfrm>
            <a:off x="802341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A3B1F764-0942-0940-AEA7-37A916269E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341" y="1690688"/>
            <a:ext cx="10611640" cy="3217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47385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39EE0F-0F6F-D614-D0D8-4D817AEF6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Passo 50 – Criando uma lista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EE79BFC-FA10-EB3A-FA02-7F223FD3F7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9888957-214E-87B0-BC1F-6002552E7E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024" y="1825625"/>
            <a:ext cx="10456361" cy="2033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24147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1E5DC12-B16E-0919-4B9C-2A2C8C15B9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Passo 51 – Olhos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65DAE9E-C926-ACC9-160A-74931DD2B6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O resultado é a concatenação de todos os valores dos pontos dos olhos.</a:t>
            </a:r>
          </a:p>
          <a:p>
            <a:r>
              <a:rPr lang="pt-BR" dirty="0"/>
              <a:t>Criamos uma lista composta por todos os pontos dos nossos olhos. Com isso, é possível criar um código para visualização desses pontos com </a:t>
            </a:r>
            <a:r>
              <a:rPr lang="pt-BR" dirty="0" err="1"/>
              <a:t>OpenCV</a:t>
            </a:r>
            <a:r>
              <a:rPr lang="pt-BR" dirty="0"/>
              <a:t>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6FF7F25-B8D9-0FA4-6F50-E36825ADD0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1858" y="3834288"/>
            <a:ext cx="6898531" cy="234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8251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8A5792-8336-4CD7-9F48-FA226D886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530" y="365125"/>
            <a:ext cx="10515600" cy="1325563"/>
          </a:xfrm>
        </p:spPr>
        <p:txBody>
          <a:bodyPr/>
          <a:lstStyle/>
          <a:p>
            <a:r>
              <a:rPr lang="pt-BR" dirty="0"/>
              <a:t>Passo 5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2AE002E9-CD50-4CAF-8F29-2AA3445B5A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987" y="1583946"/>
            <a:ext cx="10868025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25935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552286-0900-21EA-4EB5-14FE216DFC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Passo 52 – Visualização no </a:t>
            </a:r>
            <a:r>
              <a:rPr lang="pt-BR" dirty="0" err="1"/>
              <a:t>OpenCV</a:t>
            </a:r>
            <a:r>
              <a:rPr lang="pt-BR" dirty="0"/>
              <a:t>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7DF9662-E615-6247-26D2-B8AD848E29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Criamos as listas com todos os pontos dos nossos olhos. Falta criar uma visualização no </a:t>
            </a:r>
            <a:r>
              <a:rPr lang="pt-BR" dirty="0" err="1"/>
              <a:t>OpenCV</a:t>
            </a:r>
            <a:r>
              <a:rPr lang="pt-BR" dirty="0"/>
              <a:t> para, de fato, verificarmos essa transformação.</a:t>
            </a:r>
          </a:p>
          <a:p>
            <a:r>
              <a:rPr lang="pt-BR" dirty="0"/>
              <a:t>Começaremos retomando o código do </a:t>
            </a:r>
            <a:r>
              <a:rPr lang="pt-BR" dirty="0" err="1"/>
              <a:t>MediaPipe</a:t>
            </a:r>
            <a:r>
              <a:rPr lang="pt-BR" dirty="0"/>
              <a:t> de verificação dos pontos que fizemos anteriormente. </a:t>
            </a:r>
          </a:p>
        </p:txBody>
      </p:sp>
    </p:spTree>
    <p:extLst>
      <p:ext uri="{BB962C8B-B14F-4D97-AF65-F5344CB8AC3E}">
        <p14:creationId xmlns:p14="http://schemas.microsoft.com/office/powerpoint/2010/main" val="124039118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4F8A4B-7F18-45BF-533E-13466288A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Passo 53  - Adicionando código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99AF750-60C0-0850-7AEB-C3B0CD762B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Nós adicionaremos um código abaixo da verificação de sucesso. </a:t>
            </a:r>
          </a:p>
          <a:p>
            <a:r>
              <a:rPr lang="pt-BR" dirty="0"/>
              <a:t>Após o continue, vamos apertar "</a:t>
            </a:r>
            <a:r>
              <a:rPr lang="pt-BR" dirty="0" err="1"/>
              <a:t>Enter</a:t>
            </a:r>
            <a:r>
              <a:rPr lang="pt-BR" dirty="0"/>
              <a:t>" e, fora do bloco de condicional, nós coletaremos o </a:t>
            </a:r>
            <a:r>
              <a:rPr lang="pt-BR" sz="4000" b="1" dirty="0">
                <a:highlight>
                  <a:srgbClr val="FFFF00"/>
                </a:highlight>
              </a:rPr>
              <a:t>tamanho, isto é, a largura e comprimento do vídeo. </a:t>
            </a:r>
            <a:endParaRPr lang="pt-BR" sz="4400" b="1" dirty="0">
              <a:highlight>
                <a:srgbClr val="FFFF00"/>
              </a:highlight>
            </a:endParaRPr>
          </a:p>
          <a:p>
            <a:r>
              <a:rPr lang="pt-BR" dirty="0"/>
              <a:t>O motivo de fazer isso é porque precisamos de um parâmetro para transformar os pontos normalizados do </a:t>
            </a:r>
            <a:r>
              <a:rPr lang="pt-BR" dirty="0" err="1"/>
              <a:t>MediaPipe</a:t>
            </a:r>
            <a:r>
              <a:rPr lang="pt-BR" dirty="0"/>
              <a:t> em pontos de pixel</a:t>
            </a:r>
          </a:p>
        </p:txBody>
      </p:sp>
    </p:spTree>
    <p:extLst>
      <p:ext uri="{BB962C8B-B14F-4D97-AF65-F5344CB8AC3E}">
        <p14:creationId xmlns:p14="http://schemas.microsoft.com/office/powerpoint/2010/main" val="189992174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A60498-4754-D6D6-049A-FE12633E3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Passo 54 – shape do nosso frame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8F0D0CB-78EB-F65E-5D25-4F423E67F1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A59B356-A376-A3F7-7D1D-FBD93571A3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603" y="1771837"/>
            <a:ext cx="9734553" cy="2033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2331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15683F37-544B-8573-40FB-81E0908A51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3214" y="2554941"/>
            <a:ext cx="11978169" cy="1694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23810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567F9C-B439-1D8A-A7D5-296B8D921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Passo 56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F1384A7-6D23-06A8-2571-EF1F6A5EEE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Transformando pontos normalizados do </a:t>
            </a:r>
            <a:r>
              <a:rPr lang="pt-BR" dirty="0" err="1"/>
              <a:t>MediaPipe</a:t>
            </a:r>
            <a:r>
              <a:rPr lang="pt-BR" dirty="0"/>
              <a:t> em Pixels</a:t>
            </a:r>
          </a:p>
          <a:p>
            <a:r>
              <a:rPr lang="pt-BR" dirty="0"/>
              <a:t>Para marcar esses pontos no rosto o </a:t>
            </a:r>
            <a:r>
              <a:rPr lang="pt-BR" dirty="0" err="1"/>
              <a:t>MediaPipe</a:t>
            </a:r>
            <a:r>
              <a:rPr lang="pt-BR" dirty="0"/>
              <a:t> precisa que seja Pixels</a:t>
            </a:r>
          </a:p>
        </p:txBody>
      </p:sp>
    </p:spTree>
    <p:extLst>
      <p:ext uri="{BB962C8B-B14F-4D97-AF65-F5344CB8AC3E}">
        <p14:creationId xmlns:p14="http://schemas.microsoft.com/office/powerpoint/2010/main" val="209080421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A33433-CE37-9EE5-7098-FF65647AB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Passo 57 – Objeto face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A00A31F-02DD-E7FF-6FC6-1001E53A0C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39072"/>
            <a:ext cx="10515600" cy="4351338"/>
          </a:xfrm>
        </p:spPr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910FCDB-F6F1-E73F-17BB-CE8B0577A7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15875"/>
            <a:ext cx="10282518" cy="4415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38870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E7326F-7127-84A1-FB53-E794C43BA6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Passo 58 – face recebe </a:t>
            </a:r>
            <a:r>
              <a:rPr lang="pt-BR" dirty="0" err="1"/>
              <a:t>face_landmarks</a:t>
            </a:r>
            <a:r>
              <a:rPr lang="pt-BR" dirty="0"/>
              <a:t>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1D262AE-E060-9FF8-AEA6-67C457EEAF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167313"/>
            <a:ext cx="10515600" cy="1009650"/>
          </a:xfrm>
        </p:spPr>
        <p:txBody>
          <a:bodyPr/>
          <a:lstStyle/>
          <a:p>
            <a:r>
              <a:rPr lang="pt-BR" dirty="0"/>
              <a:t>face = </a:t>
            </a:r>
            <a:r>
              <a:rPr lang="pt-BR" b="1" dirty="0" err="1"/>
              <a:t>face_landmarks</a:t>
            </a:r>
            <a:r>
              <a:rPr lang="pt-BR" b="1" dirty="0"/>
              <a:t>: </a:t>
            </a:r>
            <a:r>
              <a:rPr lang="pt-BR" dirty="0"/>
              <a:t>ele tem as coordenadas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EA5AE2E-35F3-9DA8-F803-FA7DE9E3AF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688" y="1690687"/>
            <a:ext cx="9845382" cy="2693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01805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8FB9BBE-6563-4068-30DF-723DB07FB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Passo 59 - Normalizando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532BD5D-3A1B-4976-64C5-58B572CADA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14F451B-6CDE-7E92-0C31-FEFD45D219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10369635" cy="1052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83352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F508906-BF85-4241-778A-17F13E7E7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478" y="176866"/>
            <a:ext cx="5266765" cy="1325563"/>
          </a:xfrm>
          <a:solidFill>
            <a:schemeClr val="bg1">
              <a:lumMod val="65000"/>
            </a:schemeClr>
          </a:solidFill>
        </p:spPr>
        <p:txBody>
          <a:bodyPr/>
          <a:lstStyle/>
          <a:p>
            <a:r>
              <a:rPr lang="pt-BR" b="1" dirty="0"/>
              <a:t>Passo 60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DF242DF-6238-324F-3670-CCA1222C54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5EA83D4-0D76-ABB3-A8ED-B4372486C7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3622" y="44917"/>
            <a:ext cx="6057900" cy="483870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1CDBD199-8B40-FA77-1AFC-EF6596FDF0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478" y="4883617"/>
            <a:ext cx="11891044" cy="1491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84289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A03A16-7F3F-21B1-02DE-804E647A21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Passo 61 – EAR dos olhos D e </a:t>
            </a:r>
            <a:r>
              <a:rPr lang="pt-BR" dirty="0" err="1"/>
              <a:t>E</a:t>
            </a:r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43FE02A-EF43-C0DE-C3F1-2AC6431CBE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9475694" cy="3175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7695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8A5792-8336-4CD7-9F48-FA226D886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Passo 6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DA70A216-2412-4931-8D7C-6830FFC780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901" y="1499228"/>
            <a:ext cx="9712397" cy="5085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39247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35F35F-C0CE-6860-D985-E3F3DA2CA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Passo 62 – </a:t>
            </a:r>
            <a:r>
              <a:rPr lang="pt-BR" b="1" dirty="0" err="1"/>
              <a:t>NumPy</a:t>
            </a:r>
            <a:endParaRPr lang="pt-BR" b="1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D8E4581-A850-A183-319B-FD389D1A2F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Nosso primeiro passo nessa nova jornada do cálculo EAR</a:t>
            </a:r>
          </a:p>
          <a:p>
            <a:r>
              <a:rPr lang="pt-BR" dirty="0"/>
              <a:t>É importar a biblioteca </a:t>
            </a:r>
            <a:r>
              <a:rPr lang="pt-BR" dirty="0" err="1"/>
              <a:t>NumPy</a:t>
            </a:r>
            <a:r>
              <a:rPr lang="pt-BR" dirty="0"/>
              <a:t>.</a:t>
            </a:r>
          </a:p>
          <a:p>
            <a:r>
              <a:rPr lang="pt-BR" dirty="0"/>
              <a:t>Então vamos subir e importar o </a:t>
            </a:r>
            <a:r>
              <a:rPr lang="pt-BR" dirty="0" err="1"/>
              <a:t>NumPY</a:t>
            </a:r>
            <a:endParaRPr lang="pt-BR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9B4D04BC-8DFF-82A2-711A-2569C68536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353" y="3429000"/>
            <a:ext cx="8637666" cy="2299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69280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377DB0-AAFF-FF4B-B5BE-98E91F9E2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Passo 63 – Criando a função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DD9BF47-E133-0874-E8A2-6E06B0D7C5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Precisamos calcular o valor de EAR para o olho direito e para o olho esquerdo. </a:t>
            </a:r>
          </a:p>
          <a:p>
            <a:r>
              <a:rPr lang="pt-BR" dirty="0"/>
              <a:t>O resultado dessa função será a média do valor entre esses dois </a:t>
            </a:r>
            <a:r>
              <a:rPr lang="pt-BR" dirty="0" err="1"/>
              <a:t>EARs</a:t>
            </a:r>
            <a:r>
              <a:rPr lang="pt-B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3636853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FA17A6-81CC-2BE8-4CC1-06F3EE2360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Passo 64 – Criando a função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27DDBF2-E145-D5E0-7A28-6C020B9F0F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Então, vamos passar </a:t>
            </a:r>
            <a:r>
              <a:rPr lang="pt-BR" dirty="0" err="1"/>
              <a:t>def</a:t>
            </a:r>
            <a:r>
              <a:rPr lang="pt-BR" dirty="0"/>
              <a:t> para criarmos a função. </a:t>
            </a:r>
          </a:p>
          <a:p>
            <a:r>
              <a:rPr lang="pt-BR" dirty="0"/>
              <a:t>Ela se chamará </a:t>
            </a:r>
            <a:r>
              <a:rPr lang="pt-BR" dirty="0" err="1"/>
              <a:t>calculo_ear</a:t>
            </a:r>
            <a:r>
              <a:rPr lang="pt-BR" dirty="0"/>
              <a:t>(). </a:t>
            </a:r>
          </a:p>
          <a:p>
            <a:r>
              <a:rPr lang="pt-BR" dirty="0"/>
              <a:t>Dentro dos parâmetros da função, vamos solicitar as coordenadas da face e os pontos referentes ao olho esquerdo e ao olho direito: </a:t>
            </a:r>
            <a:r>
              <a:rPr lang="pt-BR" b="1" dirty="0"/>
              <a:t>face, </a:t>
            </a:r>
            <a:r>
              <a:rPr lang="pt-BR" b="1" dirty="0" err="1"/>
              <a:t>p_olho_dir,p_olho_esq</a:t>
            </a:r>
            <a:endParaRPr lang="pt-BR" b="1" dirty="0"/>
          </a:p>
        </p:txBody>
      </p:sp>
    </p:spTree>
    <p:extLst>
      <p:ext uri="{BB962C8B-B14F-4D97-AF65-F5344CB8AC3E}">
        <p14:creationId xmlns:p14="http://schemas.microsoft.com/office/powerpoint/2010/main" val="147441150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9652F4-5142-656E-DC42-4F5B21742E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Passo 65 – A função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6582EA3-7184-04DC-33C5-E4D3C06F6A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7B90D25-48AE-0EA6-7D17-BEF2BE64B4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64" y="1825625"/>
            <a:ext cx="12129672" cy="3149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05335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C09420-8FA0-ECB1-A91D-40B413027F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Passo 66 – Calculo do EAR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9CB3C45-4AEF-5E57-7232-2745506088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pt-BR" dirty="0"/>
              <a:t>Assim, adicionamos o EAR no texto. </a:t>
            </a:r>
          </a:p>
          <a:p>
            <a:r>
              <a:rPr lang="pt-BR" dirty="0"/>
              <a:t>Vamos apertar "Shift + </a:t>
            </a:r>
            <a:r>
              <a:rPr lang="pt-BR" dirty="0" err="1"/>
              <a:t>Enter</a:t>
            </a:r>
            <a:r>
              <a:rPr lang="pt-BR" dirty="0"/>
              <a:t>", esperar inicializar e, está pronto! </a:t>
            </a:r>
          </a:p>
          <a:p>
            <a:r>
              <a:rPr lang="pt-BR" dirty="0"/>
              <a:t>Nossa janela de vídeo apareceu e mostra tanto a visualização da nossa face com os pontos, quanto o valor do EAR sendo calculado ao lado superior esquerdo da tela. Há uma variação no valor se estamos com o olho aberto ou fechado.</a:t>
            </a:r>
          </a:p>
        </p:txBody>
      </p:sp>
    </p:spTree>
    <p:extLst>
      <p:ext uri="{BB962C8B-B14F-4D97-AF65-F5344CB8AC3E}">
        <p14:creationId xmlns:p14="http://schemas.microsoft.com/office/powerpoint/2010/main" val="1211141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7704B180-B7FE-BCF6-C1D5-E310BC26A5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6034" y="112981"/>
            <a:ext cx="8243047" cy="6571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91286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1EBC4797-B586-35DD-3D98-20AB04D8FC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2588" y="52954"/>
            <a:ext cx="8492912" cy="6805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78352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70377AB-1CDA-F9A2-87AB-0C880772E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Passo 67 – Calculo do Tempo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519FF28-916C-FBF0-6081-A8DDAB7D06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pt-BR" dirty="0"/>
              <a:t>Se estamos sonolentos, com vontade de dormir, tendemos a fechar os olhos por mais tempo ou a fechá-los de vez e dormir. </a:t>
            </a:r>
          </a:p>
          <a:p>
            <a:r>
              <a:rPr lang="pt-BR" dirty="0"/>
              <a:t>Quando construímos um código de análise da sonolência através dos olhos, precisamos verificar </a:t>
            </a:r>
            <a:r>
              <a:rPr lang="pt-BR" b="1" dirty="0"/>
              <a:t>quanto tempo a pessoa que está sendo analisada passa de olhos fechados</a:t>
            </a:r>
            <a:r>
              <a:rPr lang="pt-BR" dirty="0"/>
              <a:t>. </a:t>
            </a:r>
          </a:p>
          <a:p>
            <a:r>
              <a:rPr lang="pt-BR" dirty="0"/>
              <a:t>Nós podemos fazer isso, pois já sabemos calcular e verificar o valor de EAR.</a:t>
            </a:r>
          </a:p>
          <a:p>
            <a:r>
              <a:rPr lang="pt-BR" dirty="0"/>
              <a:t>Vamos trabalhar com o tempo em que os olhos ficam fechados e o tempo em que o valor de EAR estará menor.</a:t>
            </a:r>
          </a:p>
          <a:p>
            <a:r>
              <a:rPr lang="pt-BR" dirty="0"/>
              <a:t>Isso porque quando o EAR está alto, significa que o olho está aberto, mas quando ele diminui, quer dizer que o olho está fechado. </a:t>
            </a:r>
          </a:p>
        </p:txBody>
      </p:sp>
    </p:spTree>
    <p:extLst>
      <p:ext uri="{BB962C8B-B14F-4D97-AF65-F5344CB8AC3E}">
        <p14:creationId xmlns:p14="http://schemas.microsoft.com/office/powerpoint/2010/main" val="174114984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C95EC2D-6B6E-4EC8-6ECB-6E57DA7C2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Passo 68 – Calculo do Tempo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FCEF190-9B7F-8486-90C1-800007BCC0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Cada olho tem suas particularidades. </a:t>
            </a:r>
          </a:p>
          <a:p>
            <a:r>
              <a:rPr lang="pt-BR" dirty="0"/>
              <a:t>Existem aberturas oculares diferentes. </a:t>
            </a:r>
          </a:p>
          <a:p>
            <a:r>
              <a:rPr lang="pt-BR" dirty="0"/>
              <a:t>Quando eu estou com o olho aberto, meu EAR é sempre um valor acima de 0.3, aproximadamente 0.4.</a:t>
            </a:r>
          </a:p>
          <a:p>
            <a:r>
              <a:rPr lang="pt-BR" dirty="0"/>
              <a:t>Se fecho os olhos ou se os deixo </a:t>
            </a:r>
            <a:r>
              <a:rPr lang="pt-BR" dirty="0" err="1"/>
              <a:t>semi</a:t>
            </a:r>
            <a:r>
              <a:rPr lang="pt-BR" dirty="0"/>
              <a:t> cerrados, o valor de EAR é aproximadamente 0.22. </a:t>
            </a:r>
          </a:p>
        </p:txBody>
      </p:sp>
    </p:spTree>
    <p:extLst>
      <p:ext uri="{BB962C8B-B14F-4D97-AF65-F5344CB8AC3E}">
        <p14:creationId xmlns:p14="http://schemas.microsoft.com/office/powerpoint/2010/main" val="384915836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10CBE90-1FA2-2995-9931-2F992BD9AE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Passo 69 – Calculo do Tempo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7318B7D-A321-793C-D9C7-B93A2787AF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Então, podemos dizer que o valor 0.3 é o limiar entre o olho aberto e fechado.</a:t>
            </a:r>
          </a:p>
          <a:p>
            <a:r>
              <a:rPr lang="pt-BR" dirty="0"/>
              <a:t>Eu vou memorizar esse valor. </a:t>
            </a:r>
          </a:p>
          <a:p>
            <a:r>
              <a:rPr lang="pt-BR" dirty="0"/>
              <a:t>Recomendo que você também verifique seus valores: tanto para quando o olho está aberto, quanto para quando está fechado e memorize o limiar, ele será usado logo mais.</a:t>
            </a:r>
          </a:p>
        </p:txBody>
      </p:sp>
    </p:spTree>
    <p:extLst>
      <p:ext uri="{BB962C8B-B14F-4D97-AF65-F5344CB8AC3E}">
        <p14:creationId xmlns:p14="http://schemas.microsoft.com/office/powerpoint/2010/main" val="30690523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389893-1521-492F-9180-563330874C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Passo 7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E8B935E-C90B-4A95-A470-76770AF7DF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13A739E-3150-4231-86C1-9A3AD5333D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7"/>
            <a:ext cx="10876193" cy="1857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93514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106D97-D746-8CAF-D892-75F091D1E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Passo 69 - Limiar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9113F07-9ECB-6778-8A3B-4D6342BA5D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79F47C9-4EC6-F5E3-A62A-BBDEB1102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56693"/>
            <a:ext cx="5795681" cy="462027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8A473FD2-9A81-2DD7-4945-120D9067CE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3371" y="1556693"/>
            <a:ext cx="5795681" cy="4643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30689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23508B-7D5C-4396-9FED-6CC53EFB1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Passo 70 – biblioteca time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017072B-8B00-4638-D917-3CB5720EEF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Agora fecharemos a janela de vídeo e começaremos a trabalhar com o tempo. </a:t>
            </a:r>
          </a:p>
          <a:p>
            <a:r>
              <a:rPr lang="pt-BR" dirty="0"/>
              <a:t>Para isso, vamos retornar à célula dos </a:t>
            </a:r>
            <a:r>
              <a:rPr lang="pt-BR" dirty="0" err="1"/>
              <a:t>imports</a:t>
            </a:r>
            <a:r>
              <a:rPr lang="pt-BR" dirty="0"/>
              <a:t>.</a:t>
            </a:r>
          </a:p>
          <a:p>
            <a:r>
              <a:rPr lang="pt-BR" dirty="0"/>
              <a:t>Nós apertaremos "</a:t>
            </a:r>
            <a:r>
              <a:rPr lang="pt-BR" dirty="0" err="1"/>
              <a:t>Enter</a:t>
            </a:r>
            <a:r>
              <a:rPr lang="pt-BR" dirty="0"/>
              <a:t>" e adicionaremos a </a:t>
            </a:r>
            <a:r>
              <a:rPr lang="pt-BR" b="1" dirty="0"/>
              <a:t>biblioteca time</a:t>
            </a:r>
            <a:r>
              <a:rPr lang="pt-BR" dirty="0"/>
              <a:t>, que lida com o tempo. </a:t>
            </a:r>
          </a:p>
          <a:p>
            <a:pPr marL="0" indent="0">
              <a:buNone/>
            </a:pPr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358EFCE-905C-DCBB-3F30-7D2E282BAF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9975" y="3755091"/>
            <a:ext cx="7645213" cy="2460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07564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B659907-E56C-3DDC-A0C7-3513CF7D2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Passo 71 - Tempo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1CB5F50-E7FB-EC28-CAAC-E3EDF811E7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868084A-7C7F-17F9-EAC5-EA3D7C13DB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4"/>
            <a:ext cx="9097972" cy="3001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54599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9E8DAA-E949-9EFA-FD55-8FE0599BD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Passo 72 - Dormindo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7F1ED61-720D-CEF3-7800-11FD0B0770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2F67D4B-F2BD-45EE-2B9E-BCD4532E5C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382" y="1825625"/>
            <a:ext cx="5851536" cy="1468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86242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A889F2-A4BD-2DA9-B2A1-F6096B78F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Passo 73 – Calculando o limiar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579C2D9-C609-3A64-617F-B7FD862FF3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344149E-AECE-914D-DDCC-E7CDFDDD1A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32684"/>
            <a:ext cx="10897042" cy="2622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98278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F1EB054-58F5-92BC-E93B-01824D06DC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Passo 78 </a:t>
            </a:r>
            <a:r>
              <a:rPr lang="pt-BR" dirty="0"/>
              <a:t>– Calculando o Tempo que o olho ficou fechado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D525079-0F16-37CE-752A-D54F9CBD15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Agora podemos calcular o tempo geral, isto é, o tempo em que o olho ficou fechado. </a:t>
            </a:r>
          </a:p>
          <a:p>
            <a:r>
              <a:rPr lang="pt-BR" dirty="0"/>
              <a:t>Para isso, criaremos uma variável chamada tempo. </a:t>
            </a:r>
          </a:p>
          <a:p>
            <a:r>
              <a:rPr lang="pt-BR" dirty="0"/>
              <a:t>Esse tempo será igual ao tempo final (o tempo em "tempo real") menos o tempo inicial (o tempo marcado toda vez que fechamos os olhos).</a:t>
            </a:r>
          </a:p>
        </p:txBody>
      </p:sp>
    </p:spTree>
    <p:extLst>
      <p:ext uri="{BB962C8B-B14F-4D97-AF65-F5344CB8AC3E}">
        <p14:creationId xmlns:p14="http://schemas.microsoft.com/office/powerpoint/2010/main" val="85005747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1050EDCB-AAE0-704C-1E46-9C36B41344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1565" y="672"/>
            <a:ext cx="8471647" cy="6700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42539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D096C58-5C55-518D-2BB0-17498FEEC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Passo 79 – Revisando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E2993E5-63E8-040C-1481-8E647C44A4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Durante a construção do projeto, conseguimos: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Identificar os pontos dos olhos.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Definir um índice para verificar se olho está aberto.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Produzir uma mensagem de alerta se olho ficar fechado muito tempo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0399986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C15038E-4218-29A3-2B33-C2DE77837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Passo 80 – Verificando problemas no projeto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1FADE5F-8860-5FA4-6C69-548D174BE4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Algo recomendado para qualquer projeto é realizar uma análise: verificar possíveis problemas e pensar em ajustes para eles.</a:t>
            </a:r>
          </a:p>
        </p:txBody>
      </p:sp>
    </p:spTree>
    <p:extLst>
      <p:ext uri="{BB962C8B-B14F-4D97-AF65-F5344CB8AC3E}">
        <p14:creationId xmlns:p14="http://schemas.microsoft.com/office/powerpoint/2010/main" val="192102803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4FF58F-B29D-AE63-8438-5144430AC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Passo 81 – Rodar novamente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84931ED-25CF-ADAB-5A82-E74682A8D7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Vamos </a:t>
            </a:r>
            <a:r>
              <a:rPr lang="pt-BR" b="1" dirty="0"/>
              <a:t>rodar a célula </a:t>
            </a:r>
            <a:r>
              <a:rPr lang="pt-BR" dirty="0"/>
              <a:t>em que produzimos nosso código de </a:t>
            </a:r>
            <a:r>
              <a:rPr lang="pt-BR" b="1" dirty="0"/>
              <a:t>verificação de EAR </a:t>
            </a:r>
            <a:r>
              <a:rPr lang="pt-BR" dirty="0"/>
              <a:t>e fazer essa análise. </a:t>
            </a:r>
          </a:p>
          <a:p>
            <a:r>
              <a:rPr lang="pt-BR" dirty="0"/>
              <a:t>Se eu fecho </a:t>
            </a:r>
            <a:r>
              <a:rPr lang="pt-BR" b="1" dirty="0"/>
              <a:t>meus olhos</a:t>
            </a:r>
            <a:r>
              <a:rPr lang="pt-BR" dirty="0"/>
              <a:t>, o tempo passa a ser contado e uma </a:t>
            </a:r>
            <a:r>
              <a:rPr lang="pt-BR" b="1" dirty="0"/>
              <a:t>mensagem de alerta </a:t>
            </a:r>
            <a:r>
              <a:rPr lang="pt-BR" dirty="0"/>
              <a:t>aparece caso permaneça com os olhos fechados por muito tempo. </a:t>
            </a:r>
          </a:p>
        </p:txBody>
      </p:sp>
    </p:spTree>
    <p:extLst>
      <p:ext uri="{BB962C8B-B14F-4D97-AF65-F5344CB8AC3E}">
        <p14:creationId xmlns:p14="http://schemas.microsoft.com/office/powerpoint/2010/main" val="13893299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8A5792-8336-4CD7-9F48-FA226D886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Resultado final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02425132-1BE5-4238-94A8-5F3DA39F57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605" y="1412540"/>
            <a:ext cx="6038850" cy="490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94058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F4A7F90-93F1-6CAA-1B8D-99464D3DB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Passo 82 –Ponto de inflexão (olhos)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0F15CE7-9219-6141-2981-D26AF4C45C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b="1" dirty="0"/>
              <a:t>Nessa aula, você aprendeu a:</a:t>
            </a:r>
          </a:p>
          <a:p>
            <a:pPr lvl="1"/>
            <a:r>
              <a:rPr lang="pt-BR" dirty="0"/>
              <a:t>Identificar as coordenadas e os pontos da solução Face </a:t>
            </a:r>
            <a:r>
              <a:rPr lang="pt-BR" dirty="0" err="1"/>
              <a:t>Mesh</a:t>
            </a:r>
            <a:r>
              <a:rPr lang="pt-BR" dirty="0"/>
              <a:t>; </a:t>
            </a:r>
          </a:p>
          <a:p>
            <a:pPr lvl="1"/>
            <a:r>
              <a:rPr lang="pt-BR" dirty="0"/>
              <a:t>Localizar e exibir os pontos que representam os olhos direito e esquerdo;</a:t>
            </a:r>
          </a:p>
          <a:p>
            <a:pPr lvl="1"/>
            <a:r>
              <a:rPr lang="pt-BR" dirty="0"/>
              <a:t>Interpretar as coordenadas do </a:t>
            </a:r>
            <a:r>
              <a:rPr lang="pt-BR" dirty="0" err="1"/>
              <a:t>MediaPipe</a:t>
            </a:r>
            <a:r>
              <a:rPr lang="pt-BR" dirty="0"/>
              <a:t>;</a:t>
            </a:r>
          </a:p>
          <a:p>
            <a:pPr lvl="1"/>
            <a:r>
              <a:rPr lang="pt-BR" dirty="0"/>
              <a:t>Explorar o estado da arte para criação de um projeto;</a:t>
            </a:r>
          </a:p>
          <a:p>
            <a:pPr lvl="1"/>
            <a:r>
              <a:rPr lang="pt-BR" dirty="0"/>
              <a:t>Formular o cálculo do índice de nível de abertura dos olhos; e</a:t>
            </a:r>
          </a:p>
          <a:p>
            <a:pPr lvl="1"/>
            <a:r>
              <a:rPr lang="pt-BR" dirty="0"/>
              <a:t>Desenvolver o cálculo de EAR em código.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8560674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9E798C2-52AA-9EC3-E1F9-A51A151EC8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Ponto 83 – Verificando pontos da boca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425A8B1-38EC-96E1-877A-104E5A28C3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Durante a construção do projeto, conseguimos: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Identificar os pontos dos olhos.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Definir um índice para verificar se olho está aberto.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Produzir uma mensagem de alerta se olho ficar fechado muito tempo.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5939129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75B7FE-660C-9574-1EE1-4E511E73F0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F474E7-94FC-AD0E-4713-77077F868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Ponto 83 – Verificando pontos da boca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1B4E743-8782-4207-F262-3276A513AD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Algo recomendado para qualquer projeto é realizar uma análise: verificar possíveis problemas e pensar em ajustes para eles.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4163832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0EB039-48F2-65F1-56D2-AB5D629322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CBF1F6-66F5-9713-BD6C-CC0815919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Ponto 83 – Verificando pontos da boca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9C2DABA-FE16-BCDE-3DEA-E034468175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Vamos rodar a célula em que produzimos nosso código de verificação de EAR e fazer essa análise. </a:t>
            </a:r>
          </a:p>
          <a:p>
            <a:r>
              <a:rPr lang="pt-BR" dirty="0"/>
              <a:t>Se eu fecho meus olhos, o tempo passa a ser contado e uma mensagem de alerta aparece caso permaneça com os olhos fechados por muito tempo..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6368495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09984D-DCFB-2C28-B087-31B971DF76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2A0AAE-5FF9-E7A6-4E15-BFE717CEB3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Ponto 83 – Verificando pontos da boca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DC9E943-BD8B-4BC5-B925-8D55317400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No entanto, se eu estiver sorrindo, dando uma gargalhada, meus olhos ficarão </a:t>
            </a:r>
            <a:r>
              <a:rPr lang="pt-BR" b="1" dirty="0" err="1"/>
              <a:t>semi</a:t>
            </a:r>
            <a:r>
              <a:rPr lang="pt-BR" b="1" dirty="0"/>
              <a:t> cerrados</a:t>
            </a:r>
            <a:r>
              <a:rPr lang="pt-BR" dirty="0"/>
              <a:t>.</a:t>
            </a:r>
          </a:p>
          <a:p>
            <a:r>
              <a:rPr lang="pt-BR" dirty="0"/>
              <a:t>Isso faz com que o nosso código entenda que os olhos estão fechados. </a:t>
            </a:r>
          </a:p>
          <a:p>
            <a:r>
              <a:rPr lang="pt-BR" dirty="0"/>
              <a:t>Vou fazer o teste sorrindo.</a:t>
            </a:r>
          </a:p>
          <a:p>
            <a:r>
              <a:rPr lang="pt-BR" dirty="0"/>
              <a:t>A mensagem apareceu.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125990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F831CA84-C6DD-7EA6-B243-5CA6E50F40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5694" y="27436"/>
            <a:ext cx="7691717" cy="6170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15347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213DAD-66B2-97DA-1D45-D61BE0A983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DF5489-9B3C-8A77-153C-4B937472B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Ponto 83 – Verificando pontos da boca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9842ED1-613B-233E-68AB-0456302581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Durante a construção do projeto, conseguimos: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Identificar os pontos dos olhos.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Definir um índice para verificar se olho está aberto.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Produzir uma mensagem de alerta se olho ficar fechado muito tempo.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3007895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65B696-EA14-A9C9-B343-4C760985C3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C2E28C-EBA2-E9A4-DED4-756F11D7E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Ponto 83 – Verificando pontos da boca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F56FE69-ABBE-636F-8550-2AE74B3266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Durante a construção do projeto, conseguimos: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Identificar os pontos dos olhos.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Definir um índice para verificar se olho está aberto.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Produzir uma mensagem de alerta se olho ficar fechado muito tempo.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2094498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2E7013-DB8A-D74B-F404-92D94367ED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C14326-63EC-09A8-9D8A-D82FCA9D1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Ponto 83 – Verificando pontos da boca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B038264-3A32-FDAD-0830-E9B5082375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Durante a construção do projeto, conseguimos: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Identificar os pontos dos olhos.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Definir um índice para verificar se olho está aberto.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Produzir uma mensagem de alerta se olho ficar fechado muito tempo.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6249188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9CAB60-6086-0A3E-7D62-07DF45FB70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23EDBF-80A2-B25F-0495-DE4121EE2C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Ponto 83 – Verificando pontos da boca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33B1A5B-9072-B09F-A02E-40C0F8668B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Durante a construção do projeto, conseguimos: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Identificar os pontos dos olhos.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Definir um índice para verificar se olho está aberto.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Produzir uma mensagem de alerta se olho ficar fechado muito tempo.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5821356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1417</TotalTime>
  <Words>4229</Words>
  <Application>Microsoft Office PowerPoint</Application>
  <PresentationFormat>Widescreen</PresentationFormat>
  <Paragraphs>376</Paragraphs>
  <Slides>117</Slides>
  <Notes>0</Notes>
  <HiddenSlides>0</HiddenSlides>
  <MMClips>1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117</vt:i4>
      </vt:variant>
    </vt:vector>
  </HeadingPairs>
  <TitlesOfParts>
    <vt:vector size="121" baseType="lpstr">
      <vt:lpstr>Arial</vt:lpstr>
      <vt:lpstr>Calibri</vt:lpstr>
      <vt:lpstr>Calibri Light</vt:lpstr>
      <vt:lpstr>Tema do Office</vt:lpstr>
      <vt:lpstr>Visão Computacional com OpenCV e MediaPipe</vt:lpstr>
      <vt:lpstr>Passo 1</vt:lpstr>
      <vt:lpstr>Passo 2</vt:lpstr>
      <vt:lpstr>Passo 3</vt:lpstr>
      <vt:lpstr>Passo 4</vt:lpstr>
      <vt:lpstr>Passo 5</vt:lpstr>
      <vt:lpstr>Passo 6</vt:lpstr>
      <vt:lpstr>Passo 7</vt:lpstr>
      <vt:lpstr>Resultado final</vt:lpstr>
      <vt:lpstr>Passo 8</vt:lpstr>
      <vt:lpstr>Passo 9 </vt:lpstr>
      <vt:lpstr>Passo 10</vt:lpstr>
      <vt:lpstr>Passo 11</vt:lpstr>
      <vt:lpstr>Passo 12</vt:lpstr>
      <vt:lpstr>Passo 13</vt:lpstr>
      <vt:lpstr>Passo 14</vt:lpstr>
      <vt:lpstr>Passo 15</vt:lpstr>
      <vt:lpstr>Passo 16</vt:lpstr>
      <vt:lpstr>Passo 17</vt:lpstr>
      <vt:lpstr>Passo 18</vt:lpstr>
      <vt:lpstr>Resultado final</vt:lpstr>
      <vt:lpstr>Resultado final</vt:lpstr>
      <vt:lpstr>Passo 19</vt:lpstr>
      <vt:lpstr>Passo 20</vt:lpstr>
      <vt:lpstr>Passo 21</vt:lpstr>
      <vt:lpstr>Nessa aula, você aprendeu a:</vt:lpstr>
      <vt:lpstr>Mapeando os olhos</vt:lpstr>
      <vt:lpstr>Passo 22 - Coordenadas</vt:lpstr>
      <vt:lpstr>Passo 23</vt:lpstr>
      <vt:lpstr>Passo 23</vt:lpstr>
      <vt:lpstr>Passo 23 – Entendendo Coordenadas</vt:lpstr>
      <vt:lpstr>Passo 23 – Entendendo Coordenadas</vt:lpstr>
      <vt:lpstr>Passo 23 – Entendendo Coordenadas</vt:lpstr>
      <vt:lpstr>Passo 23 – Entendendo Coordenadas</vt:lpstr>
      <vt:lpstr>Passo 23 – Entendendo Coordenadas</vt:lpstr>
      <vt:lpstr>Passo 23 – Entendendo Coordenadas</vt:lpstr>
      <vt:lpstr>Passo 24 – Acessando coordenadas</vt:lpstr>
      <vt:lpstr>Passo 25 – Acessando coordenadas</vt:lpstr>
      <vt:lpstr>Passo 26 – 468 pontos</vt:lpstr>
      <vt:lpstr>Apresentação do PowerPoint</vt:lpstr>
      <vt:lpstr>Apresentação do PowerPoint</vt:lpstr>
      <vt:lpstr>Apresentação do PowerPoint</vt:lpstr>
      <vt:lpstr>Apresentação do PowerPoint</vt:lpstr>
      <vt:lpstr>Passo 27 – Analisando os olhos</vt:lpstr>
      <vt:lpstr>Passo 28 – Artigo (Papers)</vt:lpstr>
      <vt:lpstr>Passo 29 – Pontos dos Olhos</vt:lpstr>
      <vt:lpstr>Passo 30 – O artigo</vt:lpstr>
      <vt:lpstr>Passo 40 – 12 pontos nos olhos </vt:lpstr>
      <vt:lpstr>Passo 41 - EAR</vt:lpstr>
      <vt:lpstr>Passo 42 – A Fórmula</vt:lpstr>
      <vt:lpstr>Passo 43 – Distância Euclidiana</vt:lpstr>
      <vt:lpstr>Passo 44 - EAR</vt:lpstr>
      <vt:lpstr>Passo 45 – Entendendo a fórmula</vt:lpstr>
      <vt:lpstr>Passo 46 – A fórmula </vt:lpstr>
      <vt:lpstr>Passo 47 – Distância Euclidiana</vt:lpstr>
      <vt:lpstr>Passo 48 – Os olhos</vt:lpstr>
      <vt:lpstr>Passo 49 – Os pontos dos olhos</vt:lpstr>
      <vt:lpstr>Passo 50 – Criando uma lista</vt:lpstr>
      <vt:lpstr>Passo 51 – Olhos </vt:lpstr>
      <vt:lpstr>Passo 52 – Visualização no OpenCV </vt:lpstr>
      <vt:lpstr>Passo 53  - Adicionando código</vt:lpstr>
      <vt:lpstr>Passo 54 – shape do nosso frame</vt:lpstr>
      <vt:lpstr>Apresentação do PowerPoint</vt:lpstr>
      <vt:lpstr>Passo 56 </vt:lpstr>
      <vt:lpstr>Passo 57 – Objeto face</vt:lpstr>
      <vt:lpstr>Passo 58 – face recebe face_landmarks </vt:lpstr>
      <vt:lpstr>Passo 59 - Normalizando</vt:lpstr>
      <vt:lpstr>Passo 60 </vt:lpstr>
      <vt:lpstr>Passo 61 – EAR dos olhos D e E</vt:lpstr>
      <vt:lpstr>Passo 62 – NumPy</vt:lpstr>
      <vt:lpstr>Passo 63 – Criando a função </vt:lpstr>
      <vt:lpstr>Passo 64 – Criando a função</vt:lpstr>
      <vt:lpstr>Passo 65 – A função</vt:lpstr>
      <vt:lpstr>Passo 66 – Calculo do EAR</vt:lpstr>
      <vt:lpstr>Apresentação do PowerPoint</vt:lpstr>
      <vt:lpstr>Apresentação do PowerPoint</vt:lpstr>
      <vt:lpstr>Passo 67 – Calculo do Tempo</vt:lpstr>
      <vt:lpstr>Passo 68 – Calculo do Tempo</vt:lpstr>
      <vt:lpstr>Passo 69 – Calculo do Tempo</vt:lpstr>
      <vt:lpstr>Passo 69 - Limiar</vt:lpstr>
      <vt:lpstr>Passo 70 – biblioteca time</vt:lpstr>
      <vt:lpstr>Passo 71 - Tempo</vt:lpstr>
      <vt:lpstr>Passo 72 - Dormindo </vt:lpstr>
      <vt:lpstr>Passo 73 – Calculando o limiar</vt:lpstr>
      <vt:lpstr>Passo 78 – Calculando o Tempo que o olho ficou fechado</vt:lpstr>
      <vt:lpstr>Apresentação do PowerPoint</vt:lpstr>
      <vt:lpstr>Passo 79 – Revisando</vt:lpstr>
      <vt:lpstr>Passo 80 – Verificando problemas no projeto</vt:lpstr>
      <vt:lpstr>Passo 81 – Rodar novamente</vt:lpstr>
      <vt:lpstr>Passo 82 –Ponto de inflexão (olhos)</vt:lpstr>
      <vt:lpstr>Ponto 83 – Verificando pontos da boca</vt:lpstr>
      <vt:lpstr>Ponto 83 – Verificando pontos da boca</vt:lpstr>
      <vt:lpstr>Ponto 83 – Verificando pontos da boca</vt:lpstr>
      <vt:lpstr>Ponto 83 – Verificando pontos da boca</vt:lpstr>
      <vt:lpstr>Apresentação do PowerPoint</vt:lpstr>
      <vt:lpstr>Ponto 83 – Verificando pontos da boca</vt:lpstr>
      <vt:lpstr>Ponto 83 – Verificando pontos da boca</vt:lpstr>
      <vt:lpstr>Ponto 83 – Verificando pontos da boca</vt:lpstr>
      <vt:lpstr>Ponto 83 – Verificando pontos da boca</vt:lpstr>
      <vt:lpstr>Ponto 83 – Verificando pontos da boca</vt:lpstr>
      <vt:lpstr>Ponto 83 – Verificando pontos da boca</vt:lpstr>
      <vt:lpstr>Ponto 83 – Verificando pontos da boca</vt:lpstr>
      <vt:lpstr>Ponto 83 – Verificando pontos da boca</vt:lpstr>
      <vt:lpstr>Ponto 83 – Verificando pontos da boca</vt:lpstr>
      <vt:lpstr>Apresentação do PowerPoint</vt:lpstr>
      <vt:lpstr>Passo 84 </vt:lpstr>
      <vt:lpstr>Passo 85  </vt:lpstr>
      <vt:lpstr>Passo 86</vt:lpstr>
      <vt:lpstr>Passo 87</vt:lpstr>
      <vt:lpstr>Passo – 88 (copie o if dos olhos)</vt:lpstr>
      <vt:lpstr>Passo 99 </vt:lpstr>
      <vt:lpstr>Passo 100 – Verificar o resultado</vt:lpstr>
      <vt:lpstr>Passo 101 - MAR</vt:lpstr>
      <vt:lpstr>Passo - 102</vt:lpstr>
      <vt:lpstr>Passo 103 – Função para MAR</vt:lpstr>
      <vt:lpstr>Apresentação do PowerPoint</vt:lpstr>
      <vt:lpstr>Passo 104 - Testando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Dever de Casa</dc:title>
  <dc:creator>ead</dc:creator>
  <cp:lastModifiedBy>Romulo Pereira</cp:lastModifiedBy>
  <cp:revision>5</cp:revision>
  <dcterms:created xsi:type="dcterms:W3CDTF">2024-11-01T21:31:04Z</dcterms:created>
  <dcterms:modified xsi:type="dcterms:W3CDTF">2024-11-04T11:50:25Z</dcterms:modified>
</cp:coreProperties>
</file>